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631DEA4-FA81-415C-9193-D789673D9DFC}">
  <a:tblStyle styleId="{4631DEA4-FA81-415C-9193-D789673D9DF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6"/>
  </p:normalViewPr>
  <p:slideViewPr>
    <p:cSldViewPr snapToGrid="0">
      <p:cViewPr varScale="1">
        <p:scale>
          <a:sx n="141" d="100"/>
          <a:sy n="141" d="100"/>
        </p:scale>
        <p:origin x="80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ealth.data.ny.gov/dataset/Hospital-Inpatient-Discharges-SPARCS-De-Identified/22g3-z7e7"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ealth.data.ny.gov/dataset/Hospital-Inpatient-Discharges-SPARCS-De-Identified/22g3-z7e7"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ytimes.com/2020/03/30/nyregion/coronavirus-hospitals-medicaid-budget.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scribd.com/document/492054818/The-Blue-Book-Senate-Majority-Staff-Analysis-of-the-2021-2022-Executive-Budget-Proposal#download" TargetMode="External"/><Relationship Id="rId5" Type="http://schemas.openxmlformats.org/officeDocument/2006/relationships/hyperlink" Target="https://www.cbpp.org/blog/medicaid-enrollment-continues-to-rise" TargetMode="External"/><Relationship Id="rId4" Type="http://schemas.openxmlformats.org/officeDocument/2006/relationships/hyperlink" Target="https://subscriber.politicopro.com/article/2020/02/04/strapped-nyc-health-hospitals-faces-new-funding-threats-from-state-feds-1258809"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ysenate.gov/legislation/bills/2021/a6883"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nysenate.gov/legislation/bills/2021/s5954"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ytimes.com/2020/07/01/nyregion/Coronavirus-hospitals.html?auth=login-email&amp;login=emai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forms.gle/AVwbfjyHxbqkCTWg6"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forms.gle/dVYSiMgAE8GuiEcQ8"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ssny.org/publications/entry/unintended_consequences"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nyshealthfoundation.org/wp-content/uploads/2017/12/examination-of-indigent-care-pool-allocation-march-2017.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ssny.org/publications/entry/unintended_consequences"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nyshealthfoundation.org/wp-content/uploads/2017/12/examination-of-indigent-care-pool-allocation-march-2017.pdf"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ysna.org/key-funding-new-york%E2%80%99s-hospitals#.YC2CrndKhp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codes.findlaw.com/ny/public-health-law/pbh-sect-2807-c.htm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ssny.org/publications/entry/unintended_consequence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ssny.org/publications/entry/unintended_consequenc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b9717da1d2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b9717da1d2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https://health.data.ny.gov/dataset/Hospital-Inpatient-Discharges-SPARCS-De-Identified/22g3-z7e7</a:t>
            </a:r>
            <a:endParaRPr sz="10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sz="1000">
                <a:solidFill>
                  <a:schemeClr val="dk1"/>
                </a:solidFill>
              </a:rPr>
              <a:t>In 2017, a New York report found that Black patients were two to three times less likely than whites to be treated at academic medical centers than other hospitals in New York City. It also found that uninsured patients were about five times less likely than insured patients to be treated at academic medical centers.</a:t>
            </a:r>
            <a:r>
              <a:rPr lang="en" sz="600">
                <a:solidFill>
                  <a:schemeClr val="dk1"/>
                </a:solidFill>
              </a:rPr>
              <a:t>28 </a:t>
            </a:r>
            <a:endParaRPr sz="600">
              <a:solidFill>
                <a:schemeClr val="dk1"/>
              </a:solidFill>
            </a:endParaRPr>
          </a:p>
          <a:p>
            <a:pPr marL="0" lvl="0" indent="0" algn="l" rtl="0">
              <a:spcBef>
                <a:spcPts val="0"/>
              </a:spcBef>
              <a:spcAft>
                <a:spcPts val="0"/>
              </a:spcAft>
              <a:buNone/>
            </a:pPr>
            <a:endParaRPr sz="600">
              <a:solidFill>
                <a:schemeClr val="dk1"/>
              </a:solidFill>
            </a:endParaRPr>
          </a:p>
          <a:p>
            <a:pPr marL="0" lvl="0" indent="0" algn="l" rtl="0">
              <a:spcBef>
                <a:spcPts val="0"/>
              </a:spcBef>
              <a:spcAft>
                <a:spcPts val="0"/>
              </a:spcAft>
              <a:buNone/>
            </a:pPr>
            <a:r>
              <a:rPr lang="en" sz="600">
                <a:solidFill>
                  <a:schemeClr val="dk1"/>
                </a:solidFill>
              </a:rPr>
              <a:t>Journal article of AMCs in NYC v. Boston</a:t>
            </a:r>
            <a:endParaRPr sz="6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bdc0745422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bdc0745422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https://health.data.ny.gov/dataset/Hospital-Inpatient-Discharges-SPARCS-De-Identified/22g3-z7e7</a:t>
            </a:r>
            <a:endParaRPr sz="10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sz="1000">
                <a:solidFill>
                  <a:schemeClr val="dk1"/>
                </a:solidFill>
              </a:rPr>
              <a:t>In 2017, a New York report found that Black patients were two to three times less likely than whites to be treated at academic medical centers than other hospitals in New York City. It also found that uninsured patients were about five times less likely than insured patients to be treated at academic medical centers.</a:t>
            </a:r>
            <a:r>
              <a:rPr lang="en" sz="600">
                <a:solidFill>
                  <a:schemeClr val="dk1"/>
                </a:solidFill>
              </a:rPr>
              <a:t>28 </a:t>
            </a:r>
            <a:endParaRPr sz="600">
              <a:solidFill>
                <a:schemeClr val="dk1"/>
              </a:solidFill>
            </a:endParaRPr>
          </a:p>
          <a:p>
            <a:pPr marL="0" lvl="0" indent="0" algn="l" rtl="0">
              <a:spcBef>
                <a:spcPts val="0"/>
              </a:spcBef>
              <a:spcAft>
                <a:spcPts val="0"/>
              </a:spcAft>
              <a:buNone/>
            </a:pPr>
            <a:endParaRPr sz="600">
              <a:solidFill>
                <a:schemeClr val="dk1"/>
              </a:solidFill>
            </a:endParaRPr>
          </a:p>
          <a:p>
            <a:pPr marL="0" lvl="0" indent="0" algn="l" rtl="0">
              <a:spcBef>
                <a:spcPts val="0"/>
              </a:spcBef>
              <a:spcAft>
                <a:spcPts val="0"/>
              </a:spcAft>
              <a:buNone/>
            </a:pPr>
            <a:r>
              <a:rPr lang="en" sz="600">
                <a:solidFill>
                  <a:schemeClr val="dk1"/>
                </a:solidFill>
              </a:rPr>
              <a:t>Journal article of AMCs in NYC v. Boston</a:t>
            </a:r>
            <a:endParaRPr sz="6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bad2a6d25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bad2a6d2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from 2017 SPARCS compiled by NYSNA</a:t>
            </a:r>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https://www1.nyc.gov/site/doh/data/data-sets/epi-census.page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b9dc3afce7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b9dc3afce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ca467d831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ca467d83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a:solidFill>
                  <a:schemeClr val="dk1"/>
                </a:solidFill>
                <a:highlight>
                  <a:schemeClr val="lt1"/>
                </a:highlight>
              </a:rPr>
              <a:t>Bad debts are defined in Health Department regulations and include amounts charged to patients which remain unpaid and are determined by the hospital to be uncollectible.</a:t>
            </a:r>
            <a:endParaRPr sz="900">
              <a:solidFill>
                <a:schemeClr val="dk1"/>
              </a:solidFill>
              <a:highlight>
                <a:schemeClr val="lt1"/>
              </a:highlight>
            </a:endParaRPr>
          </a:p>
          <a:p>
            <a:pPr marL="0" lvl="0" indent="0" algn="l" rtl="0">
              <a:lnSpc>
                <a:spcPct val="115000"/>
              </a:lnSpc>
              <a:spcBef>
                <a:spcPts val="1200"/>
              </a:spcBef>
              <a:spcAft>
                <a:spcPts val="0"/>
              </a:spcAft>
              <a:buClr>
                <a:schemeClr val="dk1"/>
              </a:buClr>
              <a:buSzPts val="1100"/>
              <a:buFont typeface="Arial"/>
              <a:buNone/>
            </a:pPr>
            <a:r>
              <a:rPr lang="en" sz="900">
                <a:solidFill>
                  <a:schemeClr val="dk1"/>
                </a:solidFill>
                <a:highlight>
                  <a:schemeClr val="lt1"/>
                </a:highlight>
              </a:rPr>
              <a:t>Charity care includes amounts hospitals determined not to bill the patient because a determination was made that the patient was medically indigent.</a:t>
            </a:r>
            <a:endParaRPr sz="900">
              <a:solidFill>
                <a:schemeClr val="dk1"/>
              </a:solidFill>
              <a:highlight>
                <a:schemeClr val="lt1"/>
              </a:highlight>
            </a:endParaRPr>
          </a:p>
          <a:p>
            <a:pPr marL="0" lvl="0" indent="0" algn="l" rtl="0">
              <a:lnSpc>
                <a:spcPct val="115000"/>
              </a:lnSpc>
              <a:spcBef>
                <a:spcPts val="1200"/>
              </a:spcBef>
              <a:spcAft>
                <a:spcPts val="0"/>
              </a:spcAft>
              <a:buClr>
                <a:schemeClr val="dk1"/>
              </a:buClr>
              <a:buSzPts val="1100"/>
              <a:buFont typeface="Arial"/>
              <a:buNone/>
            </a:pPr>
            <a:r>
              <a:rPr lang="en" sz="900">
                <a:solidFill>
                  <a:schemeClr val="dk1"/>
                </a:solidFill>
                <a:highlight>
                  <a:schemeClr val="lt1"/>
                </a:highlight>
              </a:rPr>
              <a:t>Bad debt is part that pt doesn’t pay/or insurance company doesn’t pay</a:t>
            </a:r>
            <a:endParaRPr sz="900">
              <a:solidFill>
                <a:schemeClr val="dk1"/>
              </a:solidFill>
              <a:highlight>
                <a:schemeClr val="lt1"/>
              </a:highlight>
            </a:endParaRPr>
          </a:p>
          <a:p>
            <a:pPr marL="0" lvl="0" indent="0" algn="l" rtl="0">
              <a:lnSpc>
                <a:spcPct val="115000"/>
              </a:lnSpc>
              <a:spcBef>
                <a:spcPts val="1200"/>
              </a:spcBef>
              <a:spcAft>
                <a:spcPts val="0"/>
              </a:spcAft>
              <a:buClr>
                <a:schemeClr val="dk1"/>
              </a:buClr>
              <a:buSzPts val="1100"/>
              <a:buFont typeface="Arial"/>
              <a:buNone/>
            </a:pPr>
            <a:endParaRPr sz="900">
              <a:solidFill>
                <a:schemeClr val="dk1"/>
              </a:solidFill>
              <a:highlight>
                <a:schemeClr val="lt1"/>
              </a:highlight>
            </a:endParaRPr>
          </a:p>
          <a:p>
            <a:pPr marL="0" lvl="0" indent="0" algn="l" rtl="0">
              <a:lnSpc>
                <a:spcPct val="115000"/>
              </a:lnSpc>
              <a:spcBef>
                <a:spcPts val="1200"/>
              </a:spcBef>
              <a:spcAft>
                <a:spcPts val="0"/>
              </a:spcAft>
              <a:buClr>
                <a:schemeClr val="dk1"/>
              </a:buClr>
              <a:buSzPts val="1100"/>
              <a:buFont typeface="Arial"/>
              <a:buNone/>
            </a:pPr>
            <a:r>
              <a:rPr lang="en" sz="900">
                <a:solidFill>
                  <a:schemeClr val="dk1"/>
                </a:solidFill>
                <a:highlight>
                  <a:schemeClr val="lt1"/>
                </a:highlight>
              </a:rPr>
              <a:t>Source for pic: https://www.patriotsoftware.com/blog/accounting/bad-debt/</a:t>
            </a:r>
            <a:endParaRPr sz="900">
              <a:solidFill>
                <a:schemeClr val="dk1"/>
              </a:solidFill>
              <a:highlight>
                <a:schemeClr val="lt1"/>
              </a:highlight>
            </a:endParaRPr>
          </a:p>
          <a:p>
            <a:pPr marL="0" lvl="0" indent="0" algn="l" rtl="0">
              <a:spcBef>
                <a:spcPts val="120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b8b6c5400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b8b6c5400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https://www.nytimes.com/2020/03/30/nyregion/coronavirus-hospitals-medicaid-budget.html</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https://subscriber.politicopro.com/article/2020/02/04/strapped-nyc-health-hospitals-faces-new-funding-threats-from-state-feds-1258809</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https://www.cbpp.org/blog/medicaid-enrollment-continues-to-rise</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https://www.scribd.com/document/492054818/The-Blue-Book-Senate-Majority-Staff-Analysis-of-the-2021-2022-Executive-Budget-Proposal#download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bdc0745422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bdc0745422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bbd30a1b1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bbd30a1b1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from DOHMH neighborhood data 2010 census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d02aecfba1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d02aecfba1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Assembly bill: </a:t>
            </a:r>
            <a:r>
              <a:rPr lang="en" u="sng">
                <a:solidFill>
                  <a:schemeClr val="hlink"/>
                </a:solidFill>
                <a:hlinkClick r:id="rId3"/>
              </a:rPr>
              <a:t>https://www.nysenate.gov/legislation/bills/2021/a6883</a:t>
            </a:r>
            <a:endParaRPr/>
          </a:p>
          <a:p>
            <a:pPr marL="0" lvl="0" indent="0" algn="l" rtl="0">
              <a:spcBef>
                <a:spcPts val="0"/>
              </a:spcBef>
              <a:spcAft>
                <a:spcPts val="0"/>
              </a:spcAft>
              <a:buNone/>
            </a:pPr>
            <a:r>
              <a:rPr lang="en"/>
              <a:t>Senate bill: </a:t>
            </a:r>
            <a:r>
              <a:rPr lang="en" u="sng">
                <a:solidFill>
                  <a:schemeClr val="hlink"/>
                </a:solidFill>
                <a:hlinkClick r:id="rId4"/>
              </a:rPr>
              <a:t>https://www.nysenate.gov/legislation/bills/2021/s5954</a:t>
            </a: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b9dc3afce7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b9dc3afce7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https://medicaidmattersny.org/wp-content/uploads/2021/01/ICP-statement-2020-2021-Final.pdf</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8b6c5400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8b6c540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Article by NYT detailing how covid exacerbated inequalities in the NYC health systems</a:t>
            </a:r>
            <a:endParaRPr/>
          </a:p>
          <a:p>
            <a:pPr marL="0" lvl="0" indent="0" algn="l" rtl="0">
              <a:spcBef>
                <a:spcPts val="0"/>
              </a:spcBef>
              <a:spcAft>
                <a:spcPts val="0"/>
              </a:spcAft>
              <a:buNone/>
            </a:pPr>
            <a:r>
              <a:rPr lang="en"/>
              <a:t>Public safety net hospitals are underfunded and therefore unable to provide as good care</a:t>
            </a:r>
            <a:endParaRPr/>
          </a:p>
          <a:p>
            <a:pPr marL="0" lvl="0" indent="0" algn="l" rtl="0">
              <a:spcBef>
                <a:spcPts val="0"/>
              </a:spcBef>
              <a:spcAft>
                <a:spcPts val="0"/>
              </a:spcAft>
              <a:buNone/>
            </a:pPr>
            <a:r>
              <a:rPr lang="en"/>
              <a:t>Data is not accessible to the public--speculated because it highlights these inequalities</a:t>
            </a:r>
            <a:endParaRPr/>
          </a:p>
          <a:p>
            <a:pPr marL="0" lvl="0" indent="0" algn="l" rtl="0">
              <a:spcBef>
                <a:spcPts val="0"/>
              </a:spcBef>
              <a:spcAft>
                <a:spcPts val="0"/>
              </a:spcAft>
              <a:buNone/>
            </a:pPr>
            <a:endParaRPr/>
          </a:p>
          <a:p>
            <a:pPr marL="0" lvl="0" indent="0" algn="l" rtl="0">
              <a:spcBef>
                <a:spcPts val="0"/>
              </a:spcBef>
              <a:spcAft>
                <a:spcPts val="0"/>
              </a:spcAft>
              <a:buNone/>
            </a:pPr>
            <a:r>
              <a:rPr lang="en"/>
              <a:t>Add a heading making clear result of misallocation</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https://www.nytimes.com/2020/07/01/nyregion/Coronavirus-hospitals.html?auth=login-email&amp;login=email</a:t>
            </a: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8b6c54003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8b6c5400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d02aecfba1_1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d02aecfba1_1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c4721b8c5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c4721b8c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b8b6c54003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b8b6c5400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b8b6c54003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b8b6c5400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rgbClr val="595959"/>
                </a:solidFill>
              </a:rPr>
              <a:t>https://docs.google.com/forms/d/e/1FAIpQLScq5_rvSWOIgZ5HRTvwnO1dPPJLyAbEbQsERA7pZwXh7mZxVw/viewform</a:t>
            </a:r>
            <a:endParaRPr sz="1800">
              <a:solidFill>
                <a:srgbClr val="595959"/>
              </a:solidFill>
            </a:endParaRPr>
          </a:p>
          <a:p>
            <a:pPr marL="0" lvl="0" indent="0" algn="l" rtl="0">
              <a:spcBef>
                <a:spcPts val="120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b8b6c54003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b8b6c5400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https://forms.gle/AVwbfjyHxbqkCTWg6</a:t>
            </a: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b8b6c54003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b8b6c54003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https://forms.gle/dVYSiMgAE8GuiEcQ8</a:t>
            </a: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b8b6c54003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b8b6c5400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c8be7a374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c8be7a37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bdc0745422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bdc0745422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rgbClr val="AF4345"/>
                </a:solidFill>
                <a:hlinkClick r:id="rId3">
                  <a:extLst>
                    <a:ext uri="{A12FA001-AC4F-418D-AE19-62706E023703}">
                      <ahyp:hlinkClr xmlns:ahyp="http://schemas.microsoft.com/office/drawing/2018/hyperlinkcolor" val="tx"/>
                    </a:ext>
                  </a:extLst>
                </a:hlinkClick>
              </a:rPr>
              <a:t>https://www.cssny.org/publications/entry/unintended_consequences</a:t>
            </a:r>
            <a:endParaRPr/>
          </a:p>
          <a:p>
            <a:pPr marL="0" lvl="0" indent="0" algn="l" rtl="0">
              <a:spcBef>
                <a:spcPts val="0"/>
              </a:spcBef>
              <a:spcAft>
                <a:spcPts val="0"/>
              </a:spcAft>
              <a:buNone/>
            </a:pPr>
            <a:r>
              <a:rPr lang="en" u="sng">
                <a:solidFill>
                  <a:schemeClr val="hlink"/>
                </a:solidFill>
                <a:hlinkClick r:id="rId4"/>
              </a:rPr>
              <a:t>https://nyshealthfoundation.org/wp-content/uploads/2017/12/examination-of-indigent-care-pool-allocation-march-2017.pdf</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b9717da1d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b9717da1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bdc0745422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bdc0745422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rgbClr val="AF4345"/>
                </a:solidFill>
                <a:hlinkClick r:id="rId3">
                  <a:extLst>
                    <a:ext uri="{A12FA001-AC4F-418D-AE19-62706E023703}">
                      <ahyp:hlinkClr xmlns:ahyp="http://schemas.microsoft.com/office/drawing/2018/hyperlinkcolor" val="tx"/>
                    </a:ext>
                  </a:extLst>
                </a:hlinkClick>
              </a:rPr>
              <a:t>https://www.cssny.org/publications/entry/unintended_consequences</a:t>
            </a:r>
            <a:endParaRPr/>
          </a:p>
          <a:p>
            <a:pPr marL="0" lvl="0" indent="0" algn="l" rtl="0">
              <a:spcBef>
                <a:spcPts val="0"/>
              </a:spcBef>
              <a:spcAft>
                <a:spcPts val="0"/>
              </a:spcAft>
              <a:buNone/>
            </a:pPr>
            <a:r>
              <a:rPr lang="en" u="sng">
                <a:solidFill>
                  <a:schemeClr val="hlink"/>
                </a:solidFill>
                <a:hlinkClick r:id="rId4"/>
              </a:rPr>
              <a:t>https://nyshealthfoundation.org/wp-content/uploads/2017/12/examination-of-indigent-care-pool-allocation-march-2017.pdf</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b9dc3afce7_0_9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b9dc3afce7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b46263323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b4626332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https://www.nysna.org/key-funding-new-york%E2%80%99s-hospitals#.YC2CrndKhp8</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https://codes.findlaw.com/ny/public-health-law/pbh-sect-2807-c.html</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b8b6c54003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b8b6c54003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rgbClr val="AF4345"/>
                </a:solidFill>
                <a:hlinkClick r:id="rId3">
                  <a:extLst>
                    <a:ext uri="{A12FA001-AC4F-418D-AE19-62706E023703}">
                      <ahyp:hlinkClr xmlns:ahyp="http://schemas.microsoft.com/office/drawing/2018/hyperlinkcolor" val="tx"/>
                    </a:ext>
                  </a:extLst>
                </a:hlinkClick>
              </a:rPr>
              <a:t>https://www.cssny.org/publications/entry/unintended_consequences</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b9717da1d2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b9717da1d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https://www.cssny.org/publications/entry/unintended_consequences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9717da1d2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9717da1d2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b9dc3afce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b9dc3afce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https://nyshealthfoundation.org/wp-content/uploads/2017/12/examination-of-indigent-care-pool-allocation-march-2017.pdf</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b9717da1d2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b9717da1d2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https://nyshealthfoundation.org/wp-content/uploads/2017/12/examination-of-indigent-care-pool-allocation-march-2017.pdf</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hyperlink" Target="http://pkdcure.org/medical_center/icahn-school-of-medicine-at-mount-sinai-2/" TargetMode="External"/><Relationship Id="rId13" Type="http://schemas.openxmlformats.org/officeDocument/2006/relationships/hyperlink" Target="https://www.patriotsoftware.com/blog/accounting/bad-debt/" TargetMode="External"/><Relationship Id="rId3" Type="http://schemas.openxmlformats.org/officeDocument/2006/relationships/hyperlink" Target="https://www.health.ny.gov/facilities/hospital/indigent_care/2008_indigent_care_report.htm#background_a" TargetMode="External"/><Relationship Id="rId7" Type="http://schemas.openxmlformats.org/officeDocument/2006/relationships/hyperlink" Target="https://nypost.com/2017/09/21/how-new-yorks-indigent-health-aid-goes-to-the-rich/" TargetMode="External"/><Relationship Id="rId12" Type="http://schemas.openxmlformats.org/officeDocument/2006/relationships/hyperlink" Target="https://nyshealthfoundation.org/wp-content/uploads/2017/12/examination-of-indigent-care-pool-allocation-march-2017.pdf"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s://www.empirecenter.org/publications/hooked-on-hcra-new-yorks-24-year-health-tax-habit/" TargetMode="External"/><Relationship Id="rId11" Type="http://schemas.openxmlformats.org/officeDocument/2006/relationships/hyperlink" Target="https://www.nytimes.com/2020/03/30/nyregion/coronavirus-hospitals-medicaid-budget.html" TargetMode="External"/><Relationship Id="rId5" Type="http://schemas.openxmlformats.org/officeDocument/2006/relationships/hyperlink" Target="https://www.cssny.org/publications/entry/unintended_consequences" TargetMode="External"/><Relationship Id="rId10" Type="http://schemas.openxmlformats.org/officeDocument/2006/relationships/hyperlink" Target="https://medicaidmattersny.org/wp-content/uploads/2021/01/ICP-statement-2020-2021-Final.pdf" TargetMode="External"/><Relationship Id="rId4" Type="http://schemas.openxmlformats.org/officeDocument/2006/relationships/hyperlink" Target="https://www.nytimes.com/2020/07/01/nyregion/Coronavirus-hospitals.html" TargetMode="External"/><Relationship Id="rId9" Type="http://schemas.openxmlformats.org/officeDocument/2006/relationships/hyperlink" Target="https://www.cbpp.org/blog/medicaid-enrollment-continues-to-ris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311700" y="1358700"/>
            <a:ext cx="8520600" cy="792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4100" b="1" i="1">
                <a:solidFill>
                  <a:srgbClr val="FFFFFF"/>
                </a:solidFill>
                <a:highlight>
                  <a:srgbClr val="434343"/>
                </a:highlight>
              </a:rPr>
              <a:t>FUND OUR SAFETY NET:</a:t>
            </a:r>
            <a:endParaRPr sz="4100" b="1" i="1">
              <a:solidFill>
                <a:srgbClr val="FFFFFF"/>
              </a:solidFill>
              <a:highlight>
                <a:srgbClr val="434343"/>
              </a:highlight>
            </a:endParaRPr>
          </a:p>
          <a:p>
            <a:pPr marL="0" lvl="0" indent="0" algn="l" rtl="0">
              <a:spcBef>
                <a:spcPts val="0"/>
              </a:spcBef>
              <a:spcAft>
                <a:spcPts val="0"/>
              </a:spcAft>
              <a:buNone/>
            </a:pPr>
            <a:r>
              <a:rPr lang="en" sz="4100" b="1" i="1">
                <a:solidFill>
                  <a:srgbClr val="FFFFFF"/>
                </a:solidFill>
                <a:highlight>
                  <a:srgbClr val="434343"/>
                </a:highlight>
              </a:rPr>
              <a:t>FIX ICP ALLOCATION!</a:t>
            </a:r>
            <a:endParaRPr sz="4100" b="1" i="1">
              <a:solidFill>
                <a:srgbClr val="FFFFFF"/>
              </a:solidFill>
              <a:highlight>
                <a:srgbClr val="434343"/>
              </a:highlight>
            </a:endParaRPr>
          </a:p>
        </p:txBody>
      </p:sp>
      <p:sp>
        <p:nvSpPr>
          <p:cNvPr id="60" name="Google Shape;60;p13"/>
          <p:cNvSpPr txBox="1">
            <a:spLocks noGrp="1"/>
          </p:cNvSpPr>
          <p:nvPr>
            <p:ph type="subTitle" idx="1"/>
          </p:nvPr>
        </p:nvSpPr>
        <p:spPr>
          <a:xfrm>
            <a:off x="370425" y="2571750"/>
            <a:ext cx="85206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100" b="1" i="1">
                <a:solidFill>
                  <a:srgbClr val="FFFFFF"/>
                </a:solidFill>
                <a:highlight>
                  <a:srgbClr val="434343"/>
                </a:highlight>
              </a:rPr>
              <a:t>Action Toolkit for Spurring Change</a:t>
            </a:r>
            <a:endParaRPr sz="3100" b="1" i="1">
              <a:solidFill>
                <a:srgbClr val="FFFFFF"/>
              </a:solidFill>
              <a:highlight>
                <a:srgbClr val="434343"/>
              </a:highlight>
            </a:endParaRPr>
          </a:p>
        </p:txBody>
      </p:sp>
      <p:sp>
        <p:nvSpPr>
          <p:cNvPr id="61" name="Google Shape;61;p13"/>
          <p:cNvSpPr txBox="1"/>
          <p:nvPr/>
        </p:nvSpPr>
        <p:spPr>
          <a:xfrm>
            <a:off x="3101325" y="3652125"/>
            <a:ext cx="30588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rgbClr val="FFFFFF"/>
                </a:solidFill>
                <a:highlight>
                  <a:srgbClr val="434343"/>
                </a:highlight>
              </a:rPr>
              <a:t>NY Docs Coalition </a:t>
            </a:r>
            <a:endParaRPr sz="2500">
              <a:solidFill>
                <a:srgbClr val="FFFFFF"/>
              </a:solidFill>
              <a:highlight>
                <a:srgbClr val="434343"/>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3"/>
        <p:cNvGrpSpPr/>
        <p:nvPr/>
      </p:nvGrpSpPr>
      <p:grpSpPr>
        <a:xfrm>
          <a:off x="0" y="0"/>
          <a:ext cx="0" cy="0"/>
          <a:chOff x="0" y="0"/>
          <a:chExt cx="0" cy="0"/>
        </a:xfrm>
      </p:grpSpPr>
      <p:pic>
        <p:nvPicPr>
          <p:cNvPr id="124" name="Google Shape;124;p22"/>
          <p:cNvPicPr preferRelativeResize="0"/>
          <p:nvPr/>
        </p:nvPicPr>
        <p:blipFill>
          <a:blip r:embed="rId3">
            <a:alphaModFix/>
          </a:blip>
          <a:stretch>
            <a:fillRect/>
          </a:stretch>
        </p:blipFill>
        <p:spPr>
          <a:xfrm>
            <a:off x="625550" y="885600"/>
            <a:ext cx="7643650" cy="3553126"/>
          </a:xfrm>
          <a:prstGeom prst="rect">
            <a:avLst/>
          </a:prstGeom>
          <a:noFill/>
          <a:ln>
            <a:noFill/>
          </a:ln>
        </p:spPr>
      </p:pic>
      <p:sp>
        <p:nvSpPr>
          <p:cNvPr id="125" name="Google Shape;125;p22"/>
          <p:cNvSpPr txBox="1"/>
          <p:nvPr/>
        </p:nvSpPr>
        <p:spPr>
          <a:xfrm>
            <a:off x="67225" y="285300"/>
            <a:ext cx="87603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a:latin typeface="Old Standard TT"/>
                <a:ea typeface="Old Standard TT"/>
                <a:cs typeface="Old Standard TT"/>
                <a:sym typeface="Old Standard TT"/>
              </a:rPr>
              <a:t>Percent People of Color and Percent Medicaid by Hospital</a:t>
            </a:r>
            <a:endParaRPr sz="2700">
              <a:latin typeface="Old Standard TT"/>
              <a:ea typeface="Old Standard TT"/>
              <a:cs typeface="Old Standard TT"/>
              <a:sym typeface="Old Standard TT"/>
            </a:endParaRPr>
          </a:p>
        </p:txBody>
      </p:sp>
      <p:sp>
        <p:nvSpPr>
          <p:cNvPr id="126" name="Google Shape;126;p22"/>
          <p:cNvSpPr txBox="1"/>
          <p:nvPr/>
        </p:nvSpPr>
        <p:spPr>
          <a:xfrm>
            <a:off x="1239027" y="4333950"/>
            <a:ext cx="102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Safety Net Hospitals</a:t>
            </a:r>
            <a:endParaRPr/>
          </a:p>
        </p:txBody>
      </p:sp>
      <p:sp>
        <p:nvSpPr>
          <p:cNvPr id="127" name="Google Shape;127;p22"/>
          <p:cNvSpPr txBox="1"/>
          <p:nvPr/>
        </p:nvSpPr>
        <p:spPr>
          <a:xfrm>
            <a:off x="3159361" y="4441650"/>
            <a:ext cx="231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Academic Medical Centers</a:t>
            </a:r>
            <a:endParaRPr/>
          </a:p>
        </p:txBody>
      </p:sp>
      <p:sp>
        <p:nvSpPr>
          <p:cNvPr id="128" name="Google Shape;128;p22"/>
          <p:cNvSpPr txBox="1"/>
          <p:nvPr/>
        </p:nvSpPr>
        <p:spPr>
          <a:xfrm>
            <a:off x="5934228" y="4333950"/>
            <a:ext cx="1914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Private Non Academic Hospitals</a:t>
            </a:r>
            <a:endParaRPr/>
          </a:p>
        </p:txBody>
      </p:sp>
      <p:cxnSp>
        <p:nvCxnSpPr>
          <p:cNvPr id="129" name="Google Shape;129;p22"/>
          <p:cNvCxnSpPr/>
          <p:nvPr/>
        </p:nvCxnSpPr>
        <p:spPr>
          <a:xfrm flipH="1">
            <a:off x="2592637" y="4368139"/>
            <a:ext cx="300" cy="657600"/>
          </a:xfrm>
          <a:prstGeom prst="straightConnector1">
            <a:avLst/>
          </a:prstGeom>
          <a:noFill/>
          <a:ln w="9525" cap="flat" cmpd="sng">
            <a:solidFill>
              <a:srgbClr val="000000"/>
            </a:solidFill>
            <a:prstDash val="solid"/>
            <a:round/>
            <a:headEnd type="none" w="med" len="med"/>
            <a:tailEnd type="none" w="med" len="med"/>
          </a:ln>
        </p:spPr>
      </p:cxnSp>
      <p:cxnSp>
        <p:nvCxnSpPr>
          <p:cNvPr id="130" name="Google Shape;130;p22"/>
          <p:cNvCxnSpPr/>
          <p:nvPr/>
        </p:nvCxnSpPr>
        <p:spPr>
          <a:xfrm flipH="1">
            <a:off x="5919462" y="4368139"/>
            <a:ext cx="300" cy="657600"/>
          </a:xfrm>
          <a:prstGeom prst="straightConnector1">
            <a:avLst/>
          </a:prstGeom>
          <a:noFill/>
          <a:ln w="9525" cap="flat" cmpd="sng">
            <a:solidFill>
              <a:srgbClr val="000000"/>
            </a:solidFill>
            <a:prstDash val="solid"/>
            <a:round/>
            <a:headEnd type="none"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134"/>
        <p:cNvGrpSpPr/>
        <p:nvPr/>
      </p:nvGrpSpPr>
      <p:grpSpPr>
        <a:xfrm>
          <a:off x="0" y="0"/>
          <a:ext cx="0" cy="0"/>
          <a:chOff x="0" y="0"/>
          <a:chExt cx="0" cy="0"/>
        </a:xfrm>
      </p:grpSpPr>
      <p:pic>
        <p:nvPicPr>
          <p:cNvPr id="135" name="Google Shape;135;p23"/>
          <p:cNvPicPr preferRelativeResize="0"/>
          <p:nvPr/>
        </p:nvPicPr>
        <p:blipFill>
          <a:blip r:embed="rId3">
            <a:alphaModFix/>
          </a:blip>
          <a:stretch>
            <a:fillRect/>
          </a:stretch>
        </p:blipFill>
        <p:spPr>
          <a:xfrm>
            <a:off x="625550" y="885600"/>
            <a:ext cx="7643650" cy="3553126"/>
          </a:xfrm>
          <a:prstGeom prst="rect">
            <a:avLst/>
          </a:prstGeom>
          <a:noFill/>
          <a:ln>
            <a:noFill/>
          </a:ln>
        </p:spPr>
      </p:pic>
      <p:sp>
        <p:nvSpPr>
          <p:cNvPr id="136" name="Google Shape;136;p23"/>
          <p:cNvSpPr txBox="1"/>
          <p:nvPr/>
        </p:nvSpPr>
        <p:spPr>
          <a:xfrm>
            <a:off x="67225" y="285300"/>
            <a:ext cx="87603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a:latin typeface="Old Standard TT"/>
                <a:ea typeface="Old Standard TT"/>
                <a:cs typeface="Old Standard TT"/>
                <a:sym typeface="Old Standard TT"/>
              </a:rPr>
              <a:t>Percent People of Color and Percent Medicaid by Hospital</a:t>
            </a:r>
            <a:endParaRPr sz="2700">
              <a:latin typeface="Old Standard TT"/>
              <a:ea typeface="Old Standard TT"/>
              <a:cs typeface="Old Standard TT"/>
              <a:sym typeface="Old Standard TT"/>
            </a:endParaRPr>
          </a:p>
        </p:txBody>
      </p:sp>
      <p:sp>
        <p:nvSpPr>
          <p:cNvPr id="137" name="Google Shape;137;p23"/>
          <p:cNvSpPr txBox="1"/>
          <p:nvPr/>
        </p:nvSpPr>
        <p:spPr>
          <a:xfrm>
            <a:off x="1239027" y="4333950"/>
            <a:ext cx="102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Safety Net Hospitals</a:t>
            </a:r>
            <a:endParaRPr/>
          </a:p>
        </p:txBody>
      </p:sp>
      <p:sp>
        <p:nvSpPr>
          <p:cNvPr id="138" name="Google Shape;138;p23"/>
          <p:cNvSpPr txBox="1"/>
          <p:nvPr/>
        </p:nvSpPr>
        <p:spPr>
          <a:xfrm>
            <a:off x="3159361" y="4441650"/>
            <a:ext cx="231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Academic Medical Centers</a:t>
            </a:r>
            <a:endParaRPr/>
          </a:p>
        </p:txBody>
      </p:sp>
      <p:sp>
        <p:nvSpPr>
          <p:cNvPr id="139" name="Google Shape;139;p23"/>
          <p:cNvSpPr txBox="1"/>
          <p:nvPr/>
        </p:nvSpPr>
        <p:spPr>
          <a:xfrm>
            <a:off x="5934228" y="4333950"/>
            <a:ext cx="1914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Private Non Academic Hospitals</a:t>
            </a:r>
            <a:endParaRPr/>
          </a:p>
        </p:txBody>
      </p:sp>
      <p:cxnSp>
        <p:nvCxnSpPr>
          <p:cNvPr id="140" name="Google Shape;140;p23"/>
          <p:cNvCxnSpPr/>
          <p:nvPr/>
        </p:nvCxnSpPr>
        <p:spPr>
          <a:xfrm flipH="1">
            <a:off x="2592637" y="4368139"/>
            <a:ext cx="300" cy="657600"/>
          </a:xfrm>
          <a:prstGeom prst="straightConnector1">
            <a:avLst/>
          </a:prstGeom>
          <a:noFill/>
          <a:ln w="9525" cap="flat" cmpd="sng">
            <a:solidFill>
              <a:srgbClr val="000000"/>
            </a:solidFill>
            <a:prstDash val="solid"/>
            <a:round/>
            <a:headEnd type="none" w="med" len="med"/>
            <a:tailEnd type="none" w="med" len="med"/>
          </a:ln>
        </p:spPr>
      </p:cxnSp>
      <p:cxnSp>
        <p:nvCxnSpPr>
          <p:cNvPr id="141" name="Google Shape;141;p23"/>
          <p:cNvCxnSpPr/>
          <p:nvPr/>
        </p:nvCxnSpPr>
        <p:spPr>
          <a:xfrm flipH="1">
            <a:off x="5919462" y="4368139"/>
            <a:ext cx="300" cy="657600"/>
          </a:xfrm>
          <a:prstGeom prst="straightConnector1">
            <a:avLst/>
          </a:prstGeom>
          <a:noFill/>
          <a:ln w="9525" cap="flat" cmpd="sng">
            <a:solidFill>
              <a:srgbClr val="000000"/>
            </a:solidFill>
            <a:prstDash val="solid"/>
            <a:round/>
            <a:headEnd type="none" w="med" len="med"/>
            <a:tailEnd type="none" w="med" len="med"/>
          </a:ln>
        </p:spPr>
      </p:cxnSp>
      <p:sp>
        <p:nvSpPr>
          <p:cNvPr id="142" name="Google Shape;142;p23"/>
          <p:cNvSpPr txBox="1"/>
          <p:nvPr/>
        </p:nvSpPr>
        <p:spPr>
          <a:xfrm>
            <a:off x="2503600" y="885600"/>
            <a:ext cx="7311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Old Standard TT"/>
                <a:ea typeface="Old Standard TT"/>
                <a:cs typeface="Old Standard TT"/>
                <a:sym typeface="Old Standard TT"/>
              </a:rPr>
              <a:t>University Hospital of Brooklyn</a:t>
            </a:r>
            <a:endParaRPr sz="900">
              <a:latin typeface="Old Standard TT"/>
              <a:ea typeface="Old Standard TT"/>
              <a:cs typeface="Old Standard TT"/>
              <a:sym typeface="Old Standard TT"/>
            </a:endParaRPr>
          </a:p>
        </p:txBody>
      </p:sp>
      <p:sp>
        <p:nvSpPr>
          <p:cNvPr id="143" name="Google Shape;143;p23"/>
          <p:cNvSpPr txBox="1"/>
          <p:nvPr/>
        </p:nvSpPr>
        <p:spPr>
          <a:xfrm>
            <a:off x="3052600" y="1971450"/>
            <a:ext cx="7311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Old Standard TT"/>
                <a:ea typeface="Old Standard TT"/>
                <a:cs typeface="Old Standard TT"/>
                <a:sym typeface="Old Standard TT"/>
              </a:rPr>
              <a:t>Montefiore New Rochelle</a:t>
            </a:r>
            <a:endParaRPr sz="900">
              <a:latin typeface="Old Standard TT"/>
              <a:ea typeface="Old Standard TT"/>
              <a:cs typeface="Old Standard TT"/>
              <a:sym typeface="Old Standard TT"/>
            </a:endParaRPr>
          </a:p>
        </p:txBody>
      </p:sp>
      <p:sp>
        <p:nvSpPr>
          <p:cNvPr id="144" name="Google Shape;144;p23"/>
          <p:cNvSpPr txBox="1"/>
          <p:nvPr/>
        </p:nvSpPr>
        <p:spPr>
          <a:xfrm>
            <a:off x="3783700" y="2110050"/>
            <a:ext cx="525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Old Standard TT"/>
                <a:ea typeface="Old Standard TT"/>
                <a:cs typeface="Old Standard TT"/>
                <a:sym typeface="Old Standard TT"/>
              </a:rPr>
              <a:t>Mount Sinai</a:t>
            </a:r>
            <a:endParaRPr sz="900">
              <a:latin typeface="Old Standard TT"/>
              <a:ea typeface="Old Standard TT"/>
              <a:cs typeface="Old Standard TT"/>
              <a:sym typeface="Old Standard TT"/>
            </a:endParaRPr>
          </a:p>
        </p:txBody>
      </p:sp>
      <p:sp>
        <p:nvSpPr>
          <p:cNvPr id="145" name="Google Shape;145;p23"/>
          <p:cNvSpPr txBox="1"/>
          <p:nvPr/>
        </p:nvSpPr>
        <p:spPr>
          <a:xfrm>
            <a:off x="4146800" y="1485900"/>
            <a:ext cx="731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Old Standard TT"/>
                <a:ea typeface="Old Standard TT"/>
                <a:cs typeface="Old Standard TT"/>
                <a:sym typeface="Old Standard TT"/>
              </a:rPr>
              <a:t>NY-Pres, Columbia</a:t>
            </a:r>
            <a:endParaRPr sz="900">
              <a:latin typeface="Old Standard TT"/>
              <a:ea typeface="Old Standard TT"/>
              <a:cs typeface="Old Standard TT"/>
              <a:sym typeface="Old Standard TT"/>
            </a:endParaRPr>
          </a:p>
        </p:txBody>
      </p:sp>
      <p:sp>
        <p:nvSpPr>
          <p:cNvPr id="146" name="Google Shape;146;p23"/>
          <p:cNvSpPr txBox="1"/>
          <p:nvPr/>
        </p:nvSpPr>
        <p:spPr>
          <a:xfrm>
            <a:off x="4743050" y="1947600"/>
            <a:ext cx="731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Old Standard TT"/>
                <a:ea typeface="Old Standard TT"/>
                <a:cs typeface="Old Standard TT"/>
                <a:sym typeface="Old Standard TT"/>
              </a:rPr>
              <a:t>NY-Pres, Cornell</a:t>
            </a:r>
            <a:endParaRPr sz="900">
              <a:latin typeface="Old Standard TT"/>
              <a:ea typeface="Old Standard TT"/>
              <a:cs typeface="Old Standard TT"/>
              <a:sym typeface="Old Standard TT"/>
            </a:endParaRPr>
          </a:p>
        </p:txBody>
      </p:sp>
      <p:sp>
        <p:nvSpPr>
          <p:cNvPr id="147" name="Google Shape;147;p23"/>
          <p:cNvSpPr txBox="1"/>
          <p:nvPr/>
        </p:nvSpPr>
        <p:spPr>
          <a:xfrm>
            <a:off x="5275108" y="2670125"/>
            <a:ext cx="649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Old Standard TT"/>
                <a:ea typeface="Old Standard TT"/>
                <a:cs typeface="Old Standard TT"/>
                <a:sym typeface="Old Standard TT"/>
              </a:rPr>
              <a:t>NYU Langone</a:t>
            </a:r>
            <a:endParaRPr sz="900">
              <a:latin typeface="Old Standard TT"/>
              <a:ea typeface="Old Standard TT"/>
              <a:cs typeface="Old Standard TT"/>
              <a:sym typeface="Old Standard T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311700" y="245400"/>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Racial Demographic in Safety Net Hospitals</a:t>
            </a:r>
            <a:endParaRPr/>
          </a:p>
        </p:txBody>
      </p:sp>
      <p:pic>
        <p:nvPicPr>
          <p:cNvPr id="153" name="Google Shape;153;p24"/>
          <p:cNvPicPr preferRelativeResize="0"/>
          <p:nvPr/>
        </p:nvPicPr>
        <p:blipFill>
          <a:blip r:embed="rId3">
            <a:alphaModFix/>
          </a:blip>
          <a:stretch>
            <a:fillRect/>
          </a:stretch>
        </p:blipFill>
        <p:spPr>
          <a:xfrm>
            <a:off x="1518850" y="929050"/>
            <a:ext cx="6106296" cy="3932875"/>
          </a:xfrm>
          <a:prstGeom prst="rect">
            <a:avLst/>
          </a:prstGeom>
          <a:noFill/>
          <a:ln>
            <a:noFill/>
          </a:ln>
        </p:spPr>
      </p:pic>
      <p:sp>
        <p:nvSpPr>
          <p:cNvPr id="154" name="Google Shape;154;p24"/>
          <p:cNvSpPr txBox="1"/>
          <p:nvPr/>
        </p:nvSpPr>
        <p:spPr>
          <a:xfrm>
            <a:off x="2548275" y="4649375"/>
            <a:ext cx="63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Black</a:t>
            </a:r>
            <a:endParaRPr/>
          </a:p>
        </p:txBody>
      </p:sp>
      <p:sp>
        <p:nvSpPr>
          <p:cNvPr id="155" name="Google Shape;155;p24"/>
          <p:cNvSpPr txBox="1"/>
          <p:nvPr/>
        </p:nvSpPr>
        <p:spPr>
          <a:xfrm>
            <a:off x="4356325" y="4649375"/>
            <a:ext cx="72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White</a:t>
            </a:r>
            <a:endParaRPr/>
          </a:p>
        </p:txBody>
      </p:sp>
      <p:sp>
        <p:nvSpPr>
          <p:cNvPr id="156" name="Google Shape;156;p24"/>
          <p:cNvSpPr txBox="1"/>
          <p:nvPr/>
        </p:nvSpPr>
        <p:spPr>
          <a:xfrm>
            <a:off x="6258575" y="4649375"/>
            <a:ext cx="63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Other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0"/>
        <p:cNvGrpSpPr/>
        <p:nvPr/>
      </p:nvGrpSpPr>
      <p:grpSpPr>
        <a:xfrm>
          <a:off x="0" y="0"/>
          <a:ext cx="0" cy="0"/>
          <a:chOff x="0" y="0"/>
          <a:chExt cx="0" cy="0"/>
        </a:xfrm>
      </p:grpSpPr>
      <p:sp>
        <p:nvSpPr>
          <p:cNvPr id="161" name="Google Shape;161;p25"/>
          <p:cNvSpPr txBox="1">
            <a:spLocks noGrp="1"/>
          </p:cNvSpPr>
          <p:nvPr>
            <p:ph type="title"/>
          </p:nvPr>
        </p:nvSpPr>
        <p:spPr>
          <a:xfrm>
            <a:off x="311700" y="1925700"/>
            <a:ext cx="8520600" cy="129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b="1">
                <a:solidFill>
                  <a:srgbClr val="000000"/>
                </a:solidFill>
              </a:rPr>
              <a:t>Why is ICP funding allocation so inequitable?</a:t>
            </a:r>
            <a:endParaRPr sz="3500" b="1">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3">
            <a:alphaModFix/>
          </a:blip>
          <a:srcRect l="50022" b="10785"/>
          <a:stretch/>
        </p:blipFill>
        <p:spPr>
          <a:xfrm>
            <a:off x="197025" y="313550"/>
            <a:ext cx="3561676" cy="4355199"/>
          </a:xfrm>
          <a:prstGeom prst="rect">
            <a:avLst/>
          </a:prstGeom>
          <a:noFill/>
          <a:ln>
            <a:noFill/>
          </a:ln>
        </p:spPr>
      </p:pic>
      <p:sp>
        <p:nvSpPr>
          <p:cNvPr id="167" name="Google Shape;167;p26"/>
          <p:cNvSpPr txBox="1"/>
          <p:nvPr/>
        </p:nvSpPr>
        <p:spPr>
          <a:xfrm>
            <a:off x="3844125" y="1619850"/>
            <a:ext cx="4988100" cy="27399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1"/>
              </a:buClr>
              <a:buSzPts val="2000"/>
              <a:buChar char="●"/>
            </a:pPr>
            <a:r>
              <a:rPr lang="en" sz="2200" b="1">
                <a:solidFill>
                  <a:schemeClr val="dk1"/>
                </a:solidFill>
                <a:latin typeface="Old Standard TT"/>
                <a:ea typeface="Old Standard TT"/>
                <a:cs typeface="Old Standard TT"/>
                <a:sym typeface="Old Standard TT"/>
              </a:rPr>
              <a:t>Bad debt </a:t>
            </a:r>
            <a:r>
              <a:rPr lang="en" sz="2000">
                <a:solidFill>
                  <a:schemeClr val="dk1"/>
                </a:solidFill>
              </a:rPr>
              <a:t>also included payments that insurance companies refused to pay</a:t>
            </a:r>
            <a:endParaRPr sz="2000"/>
          </a:p>
          <a:p>
            <a:pPr marL="457200" lvl="0" indent="-355600" algn="l" rtl="0">
              <a:spcBef>
                <a:spcPts val="0"/>
              </a:spcBef>
              <a:spcAft>
                <a:spcPts val="0"/>
              </a:spcAft>
              <a:buSzPts val="2000"/>
              <a:buChar char="●"/>
            </a:pPr>
            <a:r>
              <a:rPr lang="en" sz="2000"/>
              <a:t>Hospitals who claimed more </a:t>
            </a:r>
            <a:r>
              <a:rPr lang="en" sz="2200" b="1">
                <a:latin typeface="Old Standard TT"/>
                <a:ea typeface="Old Standard TT"/>
                <a:cs typeface="Old Standard TT"/>
                <a:sym typeface="Old Standard TT"/>
              </a:rPr>
              <a:t>bad debt </a:t>
            </a:r>
            <a:r>
              <a:rPr lang="en" sz="2000"/>
              <a:t>caused harm by eating up money that should have gone to safety net hospitals </a:t>
            </a:r>
            <a:endParaRPr sz="2000"/>
          </a:p>
          <a:p>
            <a:pPr marL="457200" lvl="0" indent="-355600" algn="l" rtl="0">
              <a:spcBef>
                <a:spcPts val="0"/>
              </a:spcBef>
              <a:spcAft>
                <a:spcPts val="0"/>
              </a:spcAft>
              <a:buClr>
                <a:schemeClr val="dk1"/>
              </a:buClr>
              <a:buSzPts val="2000"/>
              <a:buChar char="●"/>
            </a:pPr>
            <a:r>
              <a:rPr lang="en" sz="2000">
                <a:solidFill>
                  <a:schemeClr val="dk1"/>
                </a:solidFill>
              </a:rPr>
              <a:t>Despite reforms the allocation formula still essentially relies on</a:t>
            </a:r>
            <a:r>
              <a:rPr lang="en" sz="2200" b="1">
                <a:latin typeface="Old Standard TT"/>
                <a:ea typeface="Old Standard TT"/>
                <a:cs typeface="Old Standard TT"/>
                <a:sym typeface="Old Standard TT"/>
              </a:rPr>
              <a:t> bad debt</a:t>
            </a:r>
            <a:endParaRPr sz="2000">
              <a:solidFill>
                <a:schemeClr val="dk1"/>
              </a:solidFill>
            </a:endParaRPr>
          </a:p>
        </p:txBody>
      </p:sp>
      <p:sp>
        <p:nvSpPr>
          <p:cNvPr id="168" name="Google Shape;168;p26"/>
          <p:cNvSpPr txBox="1">
            <a:spLocks noGrp="1"/>
          </p:cNvSpPr>
          <p:nvPr>
            <p:ph type="title"/>
          </p:nvPr>
        </p:nvSpPr>
        <p:spPr>
          <a:xfrm>
            <a:off x="3681825" y="417275"/>
            <a:ext cx="5150400" cy="70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700" b="1">
                <a:solidFill>
                  <a:srgbClr val="000000"/>
                </a:solidFill>
              </a:rPr>
              <a:t>Why is ICP funding allocated in this way?</a:t>
            </a:r>
            <a:endParaRPr sz="2700" b="1">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2"/>
        <p:cNvGrpSpPr/>
        <p:nvPr/>
      </p:nvGrpSpPr>
      <p:grpSpPr>
        <a:xfrm>
          <a:off x="0" y="0"/>
          <a:ext cx="0" cy="0"/>
          <a:chOff x="0" y="0"/>
          <a:chExt cx="0" cy="0"/>
        </a:xfrm>
      </p:grpSpPr>
      <p:sp>
        <p:nvSpPr>
          <p:cNvPr id="173" name="Google Shape;173;p27"/>
          <p:cNvSpPr txBox="1">
            <a:spLocks noGrp="1"/>
          </p:cNvSpPr>
          <p:nvPr>
            <p:ph type="title"/>
          </p:nvPr>
        </p:nvSpPr>
        <p:spPr>
          <a:xfrm>
            <a:off x="566650" y="433300"/>
            <a:ext cx="4662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rgbClr val="000000"/>
                </a:solidFill>
              </a:rPr>
              <a:t>Medicaid Cuts Will Affect Safety Net Hospitals More Than Private Hospitals</a:t>
            </a:r>
            <a:endParaRPr>
              <a:solidFill>
                <a:srgbClr val="000000"/>
              </a:solidFill>
            </a:endParaRPr>
          </a:p>
        </p:txBody>
      </p:sp>
      <p:sp>
        <p:nvSpPr>
          <p:cNvPr id="174" name="Google Shape;174;p27"/>
          <p:cNvSpPr txBox="1">
            <a:spLocks noGrp="1"/>
          </p:cNvSpPr>
          <p:nvPr>
            <p:ph type="body" idx="1"/>
          </p:nvPr>
        </p:nvSpPr>
        <p:spPr>
          <a:xfrm>
            <a:off x="411550" y="2168950"/>
            <a:ext cx="4972800" cy="21315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Proposed cuts will cause $65 million loss for NYC Health and Hospitals</a:t>
            </a:r>
            <a:endParaRPr sz="2000">
              <a:solidFill>
                <a:srgbClr val="000000"/>
              </a:solidFill>
              <a:latin typeface="Arial"/>
              <a:ea typeface="Arial"/>
              <a:cs typeface="Arial"/>
              <a:sym typeface="Arial"/>
            </a:endParaRPr>
          </a:p>
          <a:p>
            <a:pPr marL="457200" lvl="0" indent="-355600" algn="l" rtl="0">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Cuomo proposed that municipalities pay for losses</a:t>
            </a:r>
            <a:endParaRPr sz="2000">
              <a:solidFill>
                <a:srgbClr val="000000"/>
              </a:solidFill>
              <a:latin typeface="Arial"/>
              <a:ea typeface="Arial"/>
              <a:cs typeface="Arial"/>
              <a:sym typeface="Arial"/>
            </a:endParaRPr>
          </a:p>
          <a:p>
            <a:pPr marL="457200" lvl="0" indent="-355600" algn="l" rtl="0">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State funding for ICP may also be cut</a:t>
            </a:r>
            <a:endParaRPr sz="2000">
              <a:solidFill>
                <a:srgbClr val="000000"/>
              </a:solidFill>
              <a:latin typeface="Arial"/>
              <a:ea typeface="Arial"/>
              <a:cs typeface="Arial"/>
              <a:sym typeface="Arial"/>
            </a:endParaRPr>
          </a:p>
        </p:txBody>
      </p:sp>
      <p:pic>
        <p:nvPicPr>
          <p:cNvPr id="175" name="Google Shape;175;p27"/>
          <p:cNvPicPr preferRelativeResize="0"/>
          <p:nvPr/>
        </p:nvPicPr>
        <p:blipFill>
          <a:blip r:embed="rId3">
            <a:alphaModFix/>
          </a:blip>
          <a:stretch>
            <a:fillRect/>
          </a:stretch>
        </p:blipFill>
        <p:spPr>
          <a:xfrm>
            <a:off x="5718649" y="0"/>
            <a:ext cx="3425351" cy="5143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Medicaid Cuts Will Affect Safety Net Hospitals More</a:t>
            </a:r>
            <a:endParaRPr/>
          </a:p>
        </p:txBody>
      </p:sp>
      <p:pic>
        <p:nvPicPr>
          <p:cNvPr id="181" name="Google Shape;181;p28"/>
          <p:cNvPicPr preferRelativeResize="0"/>
          <p:nvPr/>
        </p:nvPicPr>
        <p:blipFill>
          <a:blip r:embed="rId3">
            <a:alphaModFix/>
          </a:blip>
          <a:stretch>
            <a:fillRect/>
          </a:stretch>
        </p:blipFill>
        <p:spPr>
          <a:xfrm>
            <a:off x="311700" y="1535169"/>
            <a:ext cx="4260300" cy="2563307"/>
          </a:xfrm>
          <a:prstGeom prst="rect">
            <a:avLst/>
          </a:prstGeom>
          <a:noFill/>
          <a:ln>
            <a:noFill/>
          </a:ln>
        </p:spPr>
      </p:pic>
      <p:pic>
        <p:nvPicPr>
          <p:cNvPr id="182" name="Google Shape;182;p28"/>
          <p:cNvPicPr preferRelativeResize="0"/>
          <p:nvPr/>
        </p:nvPicPr>
        <p:blipFill>
          <a:blip r:embed="rId4">
            <a:alphaModFix/>
          </a:blip>
          <a:stretch>
            <a:fillRect/>
          </a:stretch>
        </p:blipFill>
        <p:spPr>
          <a:xfrm>
            <a:off x="4572000" y="1535175"/>
            <a:ext cx="4260300" cy="2563300"/>
          </a:xfrm>
          <a:prstGeom prst="rect">
            <a:avLst/>
          </a:prstGeom>
          <a:noFill/>
          <a:ln>
            <a:noFill/>
          </a:ln>
        </p:spPr>
      </p:pic>
      <p:sp>
        <p:nvSpPr>
          <p:cNvPr id="183" name="Google Shape;183;p28"/>
          <p:cNvSpPr txBox="1"/>
          <p:nvPr/>
        </p:nvSpPr>
        <p:spPr>
          <a:xfrm>
            <a:off x="1320150" y="4098475"/>
            <a:ext cx="22434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latin typeface="Old Standard TT"/>
                <a:ea typeface="Old Standard TT"/>
                <a:cs typeface="Old Standard TT"/>
                <a:sym typeface="Old Standard TT"/>
              </a:rPr>
              <a:t>Bronx Lebanon, Fulton Division</a:t>
            </a:r>
            <a:endParaRPr sz="1900">
              <a:latin typeface="Old Standard TT"/>
              <a:ea typeface="Old Standard TT"/>
              <a:cs typeface="Old Standard TT"/>
              <a:sym typeface="Old Standard TT"/>
            </a:endParaRPr>
          </a:p>
        </p:txBody>
      </p:sp>
      <p:sp>
        <p:nvSpPr>
          <p:cNvPr id="184" name="Google Shape;184;p28"/>
          <p:cNvSpPr txBox="1"/>
          <p:nvPr/>
        </p:nvSpPr>
        <p:spPr>
          <a:xfrm>
            <a:off x="5580450" y="4098475"/>
            <a:ext cx="22434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latin typeface="Old Standard TT"/>
                <a:ea typeface="Old Standard TT"/>
                <a:cs typeface="Old Standard TT"/>
                <a:sym typeface="Old Standard TT"/>
              </a:rPr>
              <a:t>Mount Sinai Hospital</a:t>
            </a:r>
            <a:endParaRPr sz="1900">
              <a:latin typeface="Old Standard TT"/>
              <a:ea typeface="Old Standard TT"/>
              <a:cs typeface="Old Standard TT"/>
              <a:sym typeface="Old Standard TT"/>
            </a:endParaRPr>
          </a:p>
        </p:txBody>
      </p:sp>
      <p:sp>
        <p:nvSpPr>
          <p:cNvPr id="185" name="Google Shape;185;p28"/>
          <p:cNvSpPr txBox="1"/>
          <p:nvPr/>
        </p:nvSpPr>
        <p:spPr>
          <a:xfrm>
            <a:off x="1945850" y="2962150"/>
            <a:ext cx="1227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FFFFFF"/>
                </a:solidFill>
              </a:rPr>
              <a:t>% Medicaid Patients</a:t>
            </a:r>
            <a:endParaRPr b="1">
              <a:solidFill>
                <a:srgbClr val="FFFFFF"/>
              </a:solidFill>
            </a:endParaRPr>
          </a:p>
        </p:txBody>
      </p:sp>
      <p:sp>
        <p:nvSpPr>
          <p:cNvPr id="186" name="Google Shape;186;p28"/>
          <p:cNvSpPr txBox="1"/>
          <p:nvPr/>
        </p:nvSpPr>
        <p:spPr>
          <a:xfrm>
            <a:off x="6634468" y="2284159"/>
            <a:ext cx="1227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FFFFFF"/>
                </a:solidFill>
              </a:rPr>
              <a:t>% Medicaid Patients</a:t>
            </a:r>
            <a:endParaRPr b="1">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0"/>
        <p:cNvGrpSpPr/>
        <p:nvPr/>
      </p:nvGrpSpPr>
      <p:grpSpPr>
        <a:xfrm>
          <a:off x="0" y="0"/>
          <a:ext cx="0" cy="0"/>
          <a:chOff x="0" y="0"/>
          <a:chExt cx="0" cy="0"/>
        </a:xfrm>
      </p:grpSpPr>
      <p:sp>
        <p:nvSpPr>
          <p:cNvPr id="191" name="Google Shape;191;p29"/>
          <p:cNvSpPr txBox="1">
            <a:spLocks noGrp="1"/>
          </p:cNvSpPr>
          <p:nvPr>
            <p:ph type="title"/>
          </p:nvPr>
        </p:nvSpPr>
        <p:spPr>
          <a:xfrm>
            <a:off x="311700" y="139700"/>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Safety Net Neighborhood Demographics</a:t>
            </a:r>
            <a:endParaRPr/>
          </a:p>
        </p:txBody>
      </p:sp>
      <p:pic>
        <p:nvPicPr>
          <p:cNvPr id="192" name="Google Shape;192;p29"/>
          <p:cNvPicPr preferRelativeResize="0"/>
          <p:nvPr/>
        </p:nvPicPr>
        <p:blipFill>
          <a:blip r:embed="rId3">
            <a:alphaModFix/>
          </a:blip>
          <a:stretch>
            <a:fillRect/>
          </a:stretch>
        </p:blipFill>
        <p:spPr>
          <a:xfrm>
            <a:off x="1182350" y="752900"/>
            <a:ext cx="6779300" cy="4003050"/>
          </a:xfrm>
          <a:prstGeom prst="rect">
            <a:avLst/>
          </a:prstGeom>
          <a:noFill/>
          <a:ln>
            <a:noFill/>
          </a:ln>
        </p:spPr>
      </p:pic>
      <p:sp>
        <p:nvSpPr>
          <p:cNvPr id="193" name="Google Shape;193;p29"/>
          <p:cNvSpPr txBox="1"/>
          <p:nvPr/>
        </p:nvSpPr>
        <p:spPr>
          <a:xfrm>
            <a:off x="1761475" y="4527900"/>
            <a:ext cx="1209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White, Nonhispanic</a:t>
            </a:r>
            <a:endParaRPr/>
          </a:p>
        </p:txBody>
      </p:sp>
      <p:sp>
        <p:nvSpPr>
          <p:cNvPr id="194" name="Google Shape;194;p29"/>
          <p:cNvSpPr txBox="1"/>
          <p:nvPr/>
        </p:nvSpPr>
        <p:spPr>
          <a:xfrm>
            <a:off x="3064700" y="4527900"/>
            <a:ext cx="1209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Black, Nonhispanic</a:t>
            </a:r>
            <a:endParaRPr/>
          </a:p>
        </p:txBody>
      </p:sp>
      <p:sp>
        <p:nvSpPr>
          <p:cNvPr id="195" name="Google Shape;195;p29"/>
          <p:cNvSpPr txBox="1"/>
          <p:nvPr/>
        </p:nvSpPr>
        <p:spPr>
          <a:xfrm>
            <a:off x="4367925" y="4586350"/>
            <a:ext cx="1033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Hispanic</a:t>
            </a:r>
            <a:endParaRPr/>
          </a:p>
        </p:txBody>
      </p:sp>
      <p:sp>
        <p:nvSpPr>
          <p:cNvPr id="196" name="Google Shape;196;p29"/>
          <p:cNvSpPr txBox="1"/>
          <p:nvPr/>
        </p:nvSpPr>
        <p:spPr>
          <a:xfrm>
            <a:off x="5495350" y="4527900"/>
            <a:ext cx="1221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Asian/Pacific Islander</a:t>
            </a:r>
            <a:endParaRPr/>
          </a:p>
        </p:txBody>
      </p:sp>
      <p:sp>
        <p:nvSpPr>
          <p:cNvPr id="197" name="Google Shape;197;p29"/>
          <p:cNvSpPr txBox="1"/>
          <p:nvPr/>
        </p:nvSpPr>
        <p:spPr>
          <a:xfrm>
            <a:off x="6986450" y="4586350"/>
            <a:ext cx="740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Other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1"/>
        <p:cNvGrpSpPr/>
        <p:nvPr/>
      </p:nvGrpSpPr>
      <p:grpSpPr>
        <a:xfrm>
          <a:off x="0" y="0"/>
          <a:ext cx="0" cy="0"/>
          <a:chOff x="0" y="0"/>
          <a:chExt cx="0" cy="0"/>
        </a:xfrm>
      </p:grpSpPr>
      <p:sp>
        <p:nvSpPr>
          <p:cNvPr id="202" name="Google Shape;202;p30"/>
          <p:cNvSpPr txBox="1">
            <a:spLocks noGrp="1"/>
          </p:cNvSpPr>
          <p:nvPr>
            <p:ph type="title"/>
          </p:nvPr>
        </p:nvSpPr>
        <p:spPr>
          <a:xfrm>
            <a:off x="211175" y="243975"/>
            <a:ext cx="8520600" cy="92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Bill S5954/A6883 addresses some of the fiscal drivers of racial inequities in healthcare</a:t>
            </a:r>
            <a:endParaRPr sz="2200"/>
          </a:p>
        </p:txBody>
      </p:sp>
      <p:sp>
        <p:nvSpPr>
          <p:cNvPr id="203" name="Google Shape;203;p30"/>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457200" lvl="0" indent="-336550" algn="l" rtl="0">
              <a:lnSpc>
                <a:spcPct val="115000"/>
              </a:lnSpc>
              <a:spcBef>
                <a:spcPts val="0"/>
              </a:spcBef>
              <a:spcAft>
                <a:spcPts val="0"/>
              </a:spcAft>
              <a:buClr>
                <a:schemeClr val="dk1"/>
              </a:buClr>
              <a:buSzPts val="1700"/>
              <a:buFont typeface="Arial"/>
              <a:buAutoNum type="arabicPeriod"/>
            </a:pPr>
            <a:r>
              <a:rPr lang="en" sz="1950"/>
              <a:t>Improves equity in payments to focus scarce government resources on the safety net</a:t>
            </a:r>
            <a:endParaRPr sz="1950"/>
          </a:p>
          <a:p>
            <a:pPr marL="457200" lvl="0" indent="-336550" algn="l" rtl="0">
              <a:lnSpc>
                <a:spcPct val="115000"/>
              </a:lnSpc>
              <a:spcBef>
                <a:spcPts val="0"/>
              </a:spcBef>
              <a:spcAft>
                <a:spcPts val="0"/>
              </a:spcAft>
              <a:buClr>
                <a:schemeClr val="dk1"/>
              </a:buClr>
              <a:buSzPts val="1700"/>
              <a:buFont typeface="Arial"/>
              <a:buAutoNum type="arabicPeriod"/>
            </a:pPr>
            <a:r>
              <a:rPr lang="en" sz="1950"/>
              <a:t>Allocating $1.1B in disproportionate share  funding to Enhanced Safety Net Hospitals and Qualified Safety Net Hospitals</a:t>
            </a:r>
            <a:endParaRPr sz="1950"/>
          </a:p>
          <a:p>
            <a:pPr marL="457200" lvl="0" indent="-336550" algn="l" rtl="0">
              <a:lnSpc>
                <a:spcPct val="115000"/>
              </a:lnSpc>
              <a:spcBef>
                <a:spcPts val="0"/>
              </a:spcBef>
              <a:spcAft>
                <a:spcPts val="0"/>
              </a:spcAft>
              <a:buClr>
                <a:schemeClr val="dk1"/>
              </a:buClr>
              <a:buSzPts val="1700"/>
              <a:buFont typeface="Arial"/>
              <a:buAutoNum type="arabicPeriod"/>
            </a:pPr>
            <a:r>
              <a:rPr lang="en" sz="1950"/>
              <a:t>Defining “Qualified Safety Net Hospital” (&gt;45% patients uninsured or receiving medicaid, &gt;36% inpatient discharges medicaid, &lt;28% of its inpatient discharges commercially insured, &gt;2% of care is for uninsured)</a:t>
            </a:r>
            <a:endParaRPr sz="195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561450" y="445025"/>
            <a:ext cx="80211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6666"/>
              <a:buFont typeface="Arial"/>
              <a:buNone/>
            </a:pPr>
            <a:r>
              <a:rPr lang="en">
                <a:solidFill>
                  <a:srgbClr val="000000"/>
                </a:solidFill>
              </a:rPr>
              <a:t>Asking for Mount Sinai to Sign onto Goals to Oppose Medicaid Cuts and Support Restructuring of ICP Funding</a:t>
            </a:r>
            <a:endParaRPr>
              <a:solidFill>
                <a:srgbClr val="000000"/>
              </a:solidFill>
            </a:endParaRPr>
          </a:p>
        </p:txBody>
      </p:sp>
      <p:sp>
        <p:nvSpPr>
          <p:cNvPr id="209" name="Google Shape;209;p31"/>
          <p:cNvSpPr txBox="1">
            <a:spLocks noGrp="1"/>
          </p:cNvSpPr>
          <p:nvPr>
            <p:ph type="body" idx="1"/>
          </p:nvPr>
        </p:nvSpPr>
        <p:spPr>
          <a:xfrm>
            <a:off x="311700" y="1916200"/>
            <a:ext cx="8520600" cy="26526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Clr>
                <a:srgbClr val="000000"/>
              </a:buClr>
              <a:buSzPts val="2000"/>
              <a:buFont typeface="Arial"/>
              <a:buAutoNum type="arabicPeriod"/>
            </a:pPr>
            <a:r>
              <a:rPr lang="en" sz="2000">
                <a:solidFill>
                  <a:srgbClr val="000000"/>
                </a:solidFill>
                <a:latin typeface="Arial"/>
                <a:ea typeface="Arial"/>
                <a:cs typeface="Arial"/>
                <a:sym typeface="Arial"/>
              </a:rPr>
              <a:t>Target Indigent Care Pool and Disproportionate Share Hospital (ICP/DSH) funding to Essential Safety Net Hospitals</a:t>
            </a:r>
            <a:endParaRPr sz="2000">
              <a:solidFill>
                <a:srgbClr val="000000"/>
              </a:solidFill>
              <a:latin typeface="Arial"/>
              <a:ea typeface="Arial"/>
              <a:cs typeface="Arial"/>
              <a:sym typeface="Arial"/>
            </a:endParaRPr>
          </a:p>
          <a:p>
            <a:pPr marL="457200" lvl="0" indent="-355600" algn="l" rtl="0">
              <a:spcBef>
                <a:spcPts val="0"/>
              </a:spcBef>
              <a:spcAft>
                <a:spcPts val="0"/>
              </a:spcAft>
              <a:buClr>
                <a:srgbClr val="000000"/>
              </a:buClr>
              <a:buSzPts val="2000"/>
              <a:buFont typeface="Arial"/>
              <a:buAutoNum type="arabicPeriod"/>
            </a:pPr>
            <a:r>
              <a:rPr lang="en" sz="2000">
                <a:solidFill>
                  <a:srgbClr val="000000"/>
                </a:solidFill>
                <a:latin typeface="Arial"/>
                <a:ea typeface="Arial"/>
                <a:cs typeface="Arial"/>
                <a:sym typeface="Arial"/>
              </a:rPr>
              <a:t>No Medicaid Cuts to Enhanced Safety Net Hospitals</a:t>
            </a:r>
            <a:endParaRPr sz="2000">
              <a:solidFill>
                <a:srgbClr val="000000"/>
              </a:solidFill>
              <a:latin typeface="Arial"/>
              <a:ea typeface="Arial"/>
              <a:cs typeface="Arial"/>
              <a:sym typeface="Arial"/>
            </a:endParaRPr>
          </a:p>
          <a:p>
            <a:pPr marL="457200" lvl="0" indent="-355600" algn="l" rtl="0">
              <a:spcBef>
                <a:spcPts val="0"/>
              </a:spcBef>
              <a:spcAft>
                <a:spcPts val="0"/>
              </a:spcAft>
              <a:buClr>
                <a:srgbClr val="000000"/>
              </a:buClr>
              <a:buSzPts val="2000"/>
              <a:buFont typeface="Arial"/>
              <a:buAutoNum type="arabicPeriod"/>
            </a:pPr>
            <a:r>
              <a:rPr lang="en" sz="2000">
                <a:solidFill>
                  <a:srgbClr val="000000"/>
                </a:solidFill>
                <a:latin typeface="Arial"/>
                <a:ea typeface="Arial"/>
                <a:cs typeface="Arial"/>
                <a:sym typeface="Arial"/>
              </a:rPr>
              <a:t>Medicaid Reimbursement Rates Should be Increased to Support Safety Net Hospitals</a:t>
            </a:r>
            <a:endParaRPr sz="2000">
              <a:solidFill>
                <a:srgbClr val="000000"/>
              </a:solidFill>
              <a:latin typeface="Arial"/>
              <a:ea typeface="Arial"/>
              <a:cs typeface="Arial"/>
              <a:sym typeface="Arial"/>
            </a:endParaRPr>
          </a:p>
        </p:txBody>
      </p:sp>
      <p:pic>
        <p:nvPicPr>
          <p:cNvPr id="210" name="Google Shape;210;p31"/>
          <p:cNvPicPr preferRelativeResize="0"/>
          <p:nvPr/>
        </p:nvPicPr>
        <p:blipFill>
          <a:blip r:embed="rId3">
            <a:alphaModFix/>
          </a:blip>
          <a:stretch>
            <a:fillRect/>
          </a:stretch>
        </p:blipFill>
        <p:spPr>
          <a:xfrm>
            <a:off x="5517950" y="3643050"/>
            <a:ext cx="2677700" cy="1127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4"/>
          <p:cNvPicPr preferRelativeResize="0"/>
          <p:nvPr/>
        </p:nvPicPr>
        <p:blipFill>
          <a:blip r:embed="rId3">
            <a:alphaModFix/>
          </a:blip>
          <a:stretch>
            <a:fillRect/>
          </a:stretch>
        </p:blipFill>
        <p:spPr>
          <a:xfrm>
            <a:off x="0" y="0"/>
            <a:ext cx="9144000" cy="5143500"/>
          </a:xfrm>
          <a:prstGeom prst="rect">
            <a:avLst/>
          </a:prstGeom>
          <a:noFill/>
          <a:ln>
            <a:noFill/>
          </a:ln>
        </p:spPr>
      </p:pic>
      <p:cxnSp>
        <p:nvCxnSpPr>
          <p:cNvPr id="67" name="Google Shape;67;p14"/>
          <p:cNvCxnSpPr/>
          <p:nvPr/>
        </p:nvCxnSpPr>
        <p:spPr>
          <a:xfrm>
            <a:off x="211375" y="3605150"/>
            <a:ext cx="6294300" cy="23400"/>
          </a:xfrm>
          <a:prstGeom prst="straightConnector1">
            <a:avLst/>
          </a:prstGeom>
          <a:noFill/>
          <a:ln w="38100" cap="flat" cmpd="sng">
            <a:solidFill>
              <a:srgbClr val="FF0000"/>
            </a:solidFill>
            <a:prstDash val="solid"/>
            <a:round/>
            <a:headEnd type="none" w="med" len="med"/>
            <a:tailEnd type="none" w="med" len="med"/>
          </a:ln>
        </p:spPr>
      </p:cxnSp>
      <p:cxnSp>
        <p:nvCxnSpPr>
          <p:cNvPr id="68" name="Google Shape;68;p14"/>
          <p:cNvCxnSpPr/>
          <p:nvPr/>
        </p:nvCxnSpPr>
        <p:spPr>
          <a:xfrm>
            <a:off x="128900" y="4039375"/>
            <a:ext cx="4556700" cy="23700"/>
          </a:xfrm>
          <a:prstGeom prst="straightConnector1">
            <a:avLst/>
          </a:prstGeom>
          <a:noFill/>
          <a:ln w="38100" cap="flat" cmpd="sng">
            <a:solidFill>
              <a:srgbClr val="FF0000"/>
            </a:solidFill>
            <a:prstDash val="solid"/>
            <a:round/>
            <a:headEnd type="none" w="med" len="med"/>
            <a:tailEnd type="none" w="med" len="med"/>
          </a:ln>
        </p:spPr>
      </p:cxnSp>
      <p:sp>
        <p:nvSpPr>
          <p:cNvPr id="69" name="Google Shape;69;p14"/>
          <p:cNvSpPr txBox="1"/>
          <p:nvPr/>
        </p:nvSpPr>
        <p:spPr>
          <a:xfrm>
            <a:off x="211375" y="129175"/>
            <a:ext cx="2853600" cy="226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FFFFFF"/>
                </a:solidFill>
                <a:latin typeface="Old Standard TT"/>
                <a:ea typeface="Old Standard TT"/>
                <a:cs typeface="Old Standard TT"/>
                <a:sym typeface="Old Standard TT"/>
              </a:rPr>
              <a:t>Inequitable Funding Results in Differences in COVID-19 Mortality Rates</a:t>
            </a:r>
            <a:endParaRPr sz="2700" b="1">
              <a:solidFill>
                <a:srgbClr val="FFFFFF"/>
              </a:solidFill>
              <a:latin typeface="Old Standard TT"/>
              <a:ea typeface="Old Standard TT"/>
              <a:cs typeface="Old Standard TT"/>
              <a:sym typeface="Old Standard T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10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4"/>
        <p:cNvGrpSpPr/>
        <p:nvPr/>
      </p:nvGrpSpPr>
      <p:grpSpPr>
        <a:xfrm>
          <a:off x="0" y="0"/>
          <a:ext cx="0" cy="0"/>
          <a:chOff x="0" y="0"/>
          <a:chExt cx="0" cy="0"/>
        </a:xfrm>
      </p:grpSpPr>
      <p:sp>
        <p:nvSpPr>
          <p:cNvPr id="215" name="Google Shape;215;p3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700">
                <a:solidFill>
                  <a:srgbClr val="000000"/>
                </a:solidFill>
              </a:rPr>
              <a:t>Asking for Mount Sinai to Sign onto Medicaid Matters Goals to Oppose Medicaid Cuts and Support Restructuring of ICP Funding</a:t>
            </a:r>
            <a:endParaRPr sz="2700">
              <a:solidFill>
                <a:srgbClr val="000000"/>
              </a:solidFill>
            </a:endParaRPr>
          </a:p>
        </p:txBody>
      </p:sp>
      <p:sp>
        <p:nvSpPr>
          <p:cNvPr id="216" name="Google Shape;216;p32"/>
          <p:cNvSpPr txBox="1"/>
          <p:nvPr/>
        </p:nvSpPr>
        <p:spPr>
          <a:xfrm>
            <a:off x="221150" y="1920250"/>
            <a:ext cx="4217700" cy="19395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SzPts val="1900"/>
              <a:buChar char="●"/>
            </a:pPr>
            <a:r>
              <a:rPr lang="en" sz="1900"/>
              <a:t>Mount Sinai has one hospital that qualified as a safety net hospital </a:t>
            </a:r>
            <a:endParaRPr sz="1900"/>
          </a:p>
          <a:p>
            <a:pPr marL="457200" lvl="0" indent="-349250" algn="l" rtl="0">
              <a:spcBef>
                <a:spcPts val="0"/>
              </a:spcBef>
              <a:spcAft>
                <a:spcPts val="0"/>
              </a:spcAft>
              <a:buSzPts val="1900"/>
              <a:buChar char="●"/>
            </a:pPr>
            <a:r>
              <a:rPr lang="en" sz="1900"/>
              <a:t>Mount Sinai would not actually need to take any actions</a:t>
            </a:r>
            <a:endParaRPr sz="1900"/>
          </a:p>
          <a:p>
            <a:pPr marL="457200" lvl="0" indent="-349250" algn="l" rtl="0">
              <a:spcBef>
                <a:spcPts val="0"/>
              </a:spcBef>
              <a:spcAft>
                <a:spcPts val="0"/>
              </a:spcAft>
              <a:buSzPts val="1900"/>
              <a:buChar char="●"/>
            </a:pPr>
            <a:r>
              <a:rPr lang="en" sz="1900"/>
              <a:t>Mount Sinai can be a leader for other academic medical centers</a:t>
            </a:r>
            <a:endParaRPr sz="1900"/>
          </a:p>
        </p:txBody>
      </p:sp>
      <p:pic>
        <p:nvPicPr>
          <p:cNvPr id="217" name="Google Shape;217;p32"/>
          <p:cNvPicPr preferRelativeResize="0"/>
          <p:nvPr/>
        </p:nvPicPr>
        <p:blipFill>
          <a:blip r:embed="rId3">
            <a:alphaModFix/>
          </a:blip>
          <a:stretch>
            <a:fillRect/>
          </a:stretch>
        </p:blipFill>
        <p:spPr>
          <a:xfrm>
            <a:off x="4572000" y="2125420"/>
            <a:ext cx="4340400" cy="2113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1"/>
        <p:cNvGrpSpPr/>
        <p:nvPr/>
      </p:nvGrpSpPr>
      <p:grpSpPr>
        <a:xfrm>
          <a:off x="0" y="0"/>
          <a:ext cx="0" cy="0"/>
          <a:chOff x="0" y="0"/>
          <a:chExt cx="0" cy="0"/>
        </a:xfrm>
      </p:grpSpPr>
      <p:sp>
        <p:nvSpPr>
          <p:cNvPr id="222" name="Google Shape;222;p33"/>
          <p:cNvSpPr txBox="1">
            <a:spLocks noGrp="1"/>
          </p:cNvSpPr>
          <p:nvPr>
            <p:ph type="title"/>
          </p:nvPr>
        </p:nvSpPr>
        <p:spPr>
          <a:xfrm>
            <a:off x="211175" y="243975"/>
            <a:ext cx="8520600" cy="92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Our moment to lead academic health centers</a:t>
            </a:r>
            <a:endParaRPr sz="2200"/>
          </a:p>
        </p:txBody>
      </p:sp>
      <p:sp>
        <p:nvSpPr>
          <p:cNvPr id="223" name="Google Shape;223;p33"/>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457200" lvl="0" indent="-336550" algn="l" rtl="0">
              <a:lnSpc>
                <a:spcPct val="115000"/>
              </a:lnSpc>
              <a:spcBef>
                <a:spcPts val="0"/>
              </a:spcBef>
              <a:spcAft>
                <a:spcPts val="0"/>
              </a:spcAft>
              <a:buClr>
                <a:schemeClr val="dk1"/>
              </a:buClr>
              <a:buSzPts val="1700"/>
              <a:buFont typeface="Arial"/>
              <a:buAutoNum type="arabicPeriod"/>
            </a:pPr>
            <a:r>
              <a:rPr lang="en" sz="1950">
                <a:latin typeface="Arial"/>
                <a:ea typeface="Arial"/>
                <a:cs typeface="Arial"/>
                <a:sym typeface="Arial"/>
              </a:rPr>
              <a:t>Private, non-profit academic health centers can have a large voice in more equitable government financing</a:t>
            </a:r>
            <a:endParaRPr sz="1950">
              <a:latin typeface="Arial"/>
              <a:ea typeface="Arial"/>
              <a:cs typeface="Arial"/>
              <a:sym typeface="Arial"/>
            </a:endParaRPr>
          </a:p>
          <a:p>
            <a:pPr marL="457200" lvl="0" indent="-352425" algn="l" rtl="0">
              <a:lnSpc>
                <a:spcPct val="115000"/>
              </a:lnSpc>
              <a:spcBef>
                <a:spcPts val="0"/>
              </a:spcBef>
              <a:spcAft>
                <a:spcPts val="0"/>
              </a:spcAft>
              <a:buClr>
                <a:schemeClr val="dk1"/>
              </a:buClr>
              <a:buSzPts val="1950"/>
              <a:buFont typeface="Arial"/>
              <a:buAutoNum type="arabicPeriod"/>
            </a:pPr>
            <a:r>
              <a:rPr lang="en" sz="1950">
                <a:latin typeface="Arial"/>
                <a:ea typeface="Arial"/>
                <a:cs typeface="Arial"/>
                <a:sym typeface="Arial"/>
              </a:rPr>
              <a:t>We can influence lobbying groups like the Greater NY Hospital Association</a:t>
            </a:r>
            <a:endParaRPr sz="1950">
              <a:latin typeface="Arial"/>
              <a:ea typeface="Arial"/>
              <a:cs typeface="Arial"/>
              <a:sym typeface="Arial"/>
            </a:endParaRPr>
          </a:p>
          <a:p>
            <a:pPr marL="457200" lvl="0" indent="-352425" algn="l" rtl="0">
              <a:lnSpc>
                <a:spcPct val="115000"/>
              </a:lnSpc>
              <a:spcBef>
                <a:spcPts val="0"/>
              </a:spcBef>
              <a:spcAft>
                <a:spcPts val="0"/>
              </a:spcAft>
              <a:buClr>
                <a:schemeClr val="dk1"/>
              </a:buClr>
              <a:buSzPts val="1950"/>
              <a:buFont typeface="Arial"/>
              <a:buAutoNum type="arabicPeriod"/>
            </a:pPr>
            <a:r>
              <a:rPr lang="en" sz="1950">
                <a:latin typeface="Arial"/>
                <a:ea typeface="Arial"/>
                <a:cs typeface="Arial"/>
                <a:sym typeface="Arial"/>
              </a:rPr>
              <a:t>Our trainees and students deeply care about this -- equity is fundamental to our competitiveness for talent and preserving the “soul of medicine” for future doctors</a:t>
            </a:r>
            <a:endParaRPr sz="1950">
              <a:latin typeface="Arial"/>
              <a:ea typeface="Arial"/>
              <a:cs typeface="Arial"/>
              <a:sym typeface="Arial"/>
            </a:endParaRPr>
          </a:p>
          <a:p>
            <a:pPr marL="0" lvl="0" indent="0" algn="l" rtl="0">
              <a:spcBef>
                <a:spcPts val="1200"/>
              </a:spcBef>
              <a:spcAft>
                <a:spcPts val="1200"/>
              </a:spcAft>
              <a:buNone/>
            </a:pPr>
            <a:endParaRPr sz="2050">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7"/>
        <p:cNvGrpSpPr/>
        <p:nvPr/>
      </p:nvGrpSpPr>
      <p:grpSpPr>
        <a:xfrm>
          <a:off x="0" y="0"/>
          <a:ext cx="0" cy="0"/>
          <a:chOff x="0" y="0"/>
          <a:chExt cx="0" cy="0"/>
        </a:xfrm>
      </p:grpSpPr>
      <p:pic>
        <p:nvPicPr>
          <p:cNvPr id="228" name="Google Shape;228;p34"/>
          <p:cNvPicPr preferRelativeResize="0"/>
          <p:nvPr/>
        </p:nvPicPr>
        <p:blipFill rotWithShape="1">
          <a:blip r:embed="rId3">
            <a:alphaModFix/>
          </a:blip>
          <a:srcRect l="387" r="258"/>
          <a:stretch/>
        </p:blipFill>
        <p:spPr>
          <a:xfrm>
            <a:off x="92450" y="83675"/>
            <a:ext cx="8959090" cy="5143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p:nvPr>
        </p:nvSpPr>
        <p:spPr>
          <a:xfrm>
            <a:off x="3596550" y="2265150"/>
            <a:ext cx="1950900" cy="6132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500" b="1" i="1">
                <a:solidFill>
                  <a:srgbClr val="000000"/>
                </a:solidFill>
              </a:rPr>
              <a:t>Actions!</a:t>
            </a:r>
            <a:endParaRPr sz="3500" b="1" i="1">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7"/>
        <p:cNvGrpSpPr/>
        <p:nvPr/>
      </p:nvGrpSpPr>
      <p:grpSpPr>
        <a:xfrm>
          <a:off x="0" y="0"/>
          <a:ext cx="0" cy="0"/>
          <a:chOff x="0" y="0"/>
          <a:chExt cx="0" cy="0"/>
        </a:xfrm>
      </p:grpSpPr>
      <p:sp>
        <p:nvSpPr>
          <p:cNvPr id="238" name="Google Shape;238;p36"/>
          <p:cNvSpPr txBox="1">
            <a:spLocks noGrp="1"/>
          </p:cNvSpPr>
          <p:nvPr>
            <p:ph type="title"/>
          </p:nvPr>
        </p:nvSpPr>
        <p:spPr>
          <a:xfrm>
            <a:off x="311700" y="324350"/>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a:solidFill>
                  <a:srgbClr val="000000"/>
                </a:solidFill>
              </a:rPr>
              <a:t>#1 Sign Petition Endorsed by ...</a:t>
            </a:r>
            <a:endParaRPr sz="3520">
              <a:solidFill>
                <a:srgbClr val="000000"/>
              </a:solidFill>
            </a:endParaRPr>
          </a:p>
        </p:txBody>
      </p:sp>
      <p:sp>
        <p:nvSpPr>
          <p:cNvPr id="239" name="Google Shape;239;p36"/>
          <p:cNvSpPr txBox="1">
            <a:spLocks noGrp="1"/>
          </p:cNvSpPr>
          <p:nvPr>
            <p:ph type="title"/>
          </p:nvPr>
        </p:nvSpPr>
        <p:spPr>
          <a:xfrm>
            <a:off x="197250" y="438402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3520"/>
              <a:t>...And More!</a:t>
            </a:r>
            <a:endParaRPr sz="3520">
              <a:solidFill>
                <a:srgbClr val="000000"/>
              </a:solidFill>
            </a:endParaRPr>
          </a:p>
        </p:txBody>
      </p:sp>
      <p:pic>
        <p:nvPicPr>
          <p:cNvPr id="240" name="Google Shape;240;p36"/>
          <p:cNvPicPr preferRelativeResize="0"/>
          <p:nvPr/>
        </p:nvPicPr>
        <p:blipFill>
          <a:blip r:embed="rId3">
            <a:alphaModFix/>
          </a:blip>
          <a:stretch>
            <a:fillRect/>
          </a:stretch>
        </p:blipFill>
        <p:spPr>
          <a:xfrm>
            <a:off x="1981150" y="1412925"/>
            <a:ext cx="1467624" cy="733812"/>
          </a:xfrm>
          <a:prstGeom prst="rect">
            <a:avLst/>
          </a:prstGeom>
          <a:noFill/>
          <a:ln>
            <a:noFill/>
          </a:ln>
        </p:spPr>
      </p:pic>
      <p:pic>
        <p:nvPicPr>
          <p:cNvPr id="241" name="Google Shape;241;p36"/>
          <p:cNvPicPr preferRelativeResize="0"/>
          <p:nvPr/>
        </p:nvPicPr>
        <p:blipFill>
          <a:blip r:embed="rId4">
            <a:alphaModFix/>
          </a:blip>
          <a:stretch>
            <a:fillRect/>
          </a:stretch>
        </p:blipFill>
        <p:spPr>
          <a:xfrm>
            <a:off x="4169250" y="3326750"/>
            <a:ext cx="1590750" cy="1003175"/>
          </a:xfrm>
          <a:prstGeom prst="rect">
            <a:avLst/>
          </a:prstGeom>
          <a:noFill/>
          <a:ln>
            <a:noFill/>
          </a:ln>
        </p:spPr>
      </p:pic>
      <p:pic>
        <p:nvPicPr>
          <p:cNvPr id="242" name="Google Shape;242;p36"/>
          <p:cNvPicPr preferRelativeResize="0"/>
          <p:nvPr/>
        </p:nvPicPr>
        <p:blipFill>
          <a:blip r:embed="rId5">
            <a:alphaModFix/>
          </a:blip>
          <a:stretch>
            <a:fillRect/>
          </a:stretch>
        </p:blipFill>
        <p:spPr>
          <a:xfrm>
            <a:off x="3172775" y="2352500"/>
            <a:ext cx="1989148" cy="920150"/>
          </a:xfrm>
          <a:prstGeom prst="rect">
            <a:avLst/>
          </a:prstGeom>
          <a:noFill/>
          <a:ln>
            <a:noFill/>
          </a:ln>
        </p:spPr>
      </p:pic>
      <p:pic>
        <p:nvPicPr>
          <p:cNvPr id="243" name="Google Shape;243;p36"/>
          <p:cNvPicPr preferRelativeResize="0"/>
          <p:nvPr/>
        </p:nvPicPr>
        <p:blipFill>
          <a:blip r:embed="rId6">
            <a:alphaModFix/>
          </a:blip>
          <a:stretch>
            <a:fillRect/>
          </a:stretch>
        </p:blipFill>
        <p:spPr>
          <a:xfrm>
            <a:off x="5112000" y="2337258"/>
            <a:ext cx="2114550" cy="920142"/>
          </a:xfrm>
          <a:prstGeom prst="rect">
            <a:avLst/>
          </a:prstGeom>
          <a:noFill/>
          <a:ln>
            <a:noFill/>
          </a:ln>
        </p:spPr>
      </p:pic>
      <p:pic>
        <p:nvPicPr>
          <p:cNvPr id="244" name="Google Shape;244;p36"/>
          <p:cNvPicPr preferRelativeResize="0"/>
          <p:nvPr/>
        </p:nvPicPr>
        <p:blipFill>
          <a:blip r:embed="rId7">
            <a:alphaModFix/>
          </a:blip>
          <a:stretch>
            <a:fillRect/>
          </a:stretch>
        </p:blipFill>
        <p:spPr>
          <a:xfrm>
            <a:off x="3389550" y="1171150"/>
            <a:ext cx="3642449" cy="1096750"/>
          </a:xfrm>
          <a:prstGeom prst="rect">
            <a:avLst/>
          </a:prstGeom>
          <a:noFill/>
          <a:ln>
            <a:noFill/>
          </a:ln>
        </p:spPr>
      </p:pic>
      <p:pic>
        <p:nvPicPr>
          <p:cNvPr id="245" name="Google Shape;245;p36"/>
          <p:cNvPicPr preferRelativeResize="0"/>
          <p:nvPr/>
        </p:nvPicPr>
        <p:blipFill>
          <a:blip r:embed="rId8">
            <a:alphaModFix/>
          </a:blip>
          <a:stretch>
            <a:fillRect/>
          </a:stretch>
        </p:blipFill>
        <p:spPr>
          <a:xfrm>
            <a:off x="2169375" y="2352500"/>
            <a:ext cx="857225" cy="12794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9"/>
        <p:cNvGrpSpPr/>
        <p:nvPr/>
      </p:nvGrpSpPr>
      <p:grpSpPr>
        <a:xfrm>
          <a:off x="0" y="0"/>
          <a:ext cx="0" cy="0"/>
          <a:chOff x="0" y="0"/>
          <a:chExt cx="0" cy="0"/>
        </a:xfrm>
      </p:grpSpPr>
      <p:sp>
        <p:nvSpPr>
          <p:cNvPr id="250" name="Google Shape;250;p37"/>
          <p:cNvSpPr txBox="1">
            <a:spLocks noGrp="1"/>
          </p:cNvSpPr>
          <p:nvPr>
            <p:ph type="title"/>
          </p:nvPr>
        </p:nvSpPr>
        <p:spPr>
          <a:xfrm>
            <a:off x="716100" y="422600"/>
            <a:ext cx="77118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520">
                <a:solidFill>
                  <a:srgbClr val="000000"/>
                </a:solidFill>
              </a:rPr>
              <a:t>#2 Sign Mount Sinai Specific Petition</a:t>
            </a:r>
            <a:endParaRPr sz="3520">
              <a:solidFill>
                <a:srgbClr val="000000"/>
              </a:solidFill>
            </a:endParaRPr>
          </a:p>
        </p:txBody>
      </p:sp>
      <p:pic>
        <p:nvPicPr>
          <p:cNvPr id="251" name="Google Shape;251;p37"/>
          <p:cNvPicPr preferRelativeResize="0"/>
          <p:nvPr/>
        </p:nvPicPr>
        <p:blipFill>
          <a:blip r:embed="rId3">
            <a:alphaModFix/>
          </a:blip>
          <a:stretch>
            <a:fillRect/>
          </a:stretch>
        </p:blipFill>
        <p:spPr>
          <a:xfrm>
            <a:off x="1694913" y="1432038"/>
            <a:ext cx="1091800" cy="1092599"/>
          </a:xfrm>
          <a:prstGeom prst="rect">
            <a:avLst/>
          </a:prstGeom>
          <a:noFill/>
          <a:ln>
            <a:noFill/>
          </a:ln>
        </p:spPr>
      </p:pic>
      <p:pic>
        <p:nvPicPr>
          <p:cNvPr id="252" name="Google Shape;252;p37"/>
          <p:cNvPicPr preferRelativeResize="0"/>
          <p:nvPr/>
        </p:nvPicPr>
        <p:blipFill>
          <a:blip r:embed="rId4">
            <a:alphaModFix/>
          </a:blip>
          <a:stretch>
            <a:fillRect/>
          </a:stretch>
        </p:blipFill>
        <p:spPr>
          <a:xfrm>
            <a:off x="3280713" y="1646100"/>
            <a:ext cx="2427599" cy="558075"/>
          </a:xfrm>
          <a:prstGeom prst="rect">
            <a:avLst/>
          </a:prstGeom>
          <a:noFill/>
          <a:ln>
            <a:noFill/>
          </a:ln>
        </p:spPr>
      </p:pic>
      <p:pic>
        <p:nvPicPr>
          <p:cNvPr id="253" name="Google Shape;253;p37"/>
          <p:cNvPicPr preferRelativeResize="0"/>
          <p:nvPr/>
        </p:nvPicPr>
        <p:blipFill rotWithShape="1">
          <a:blip r:embed="rId5">
            <a:alphaModFix/>
          </a:blip>
          <a:srcRect t="29211" b="26796"/>
          <a:stretch/>
        </p:blipFill>
        <p:spPr>
          <a:xfrm>
            <a:off x="3017625" y="2248413"/>
            <a:ext cx="1635600" cy="679050"/>
          </a:xfrm>
          <a:prstGeom prst="rect">
            <a:avLst/>
          </a:prstGeom>
          <a:noFill/>
          <a:ln>
            <a:noFill/>
          </a:ln>
        </p:spPr>
      </p:pic>
      <p:pic>
        <p:nvPicPr>
          <p:cNvPr id="254" name="Google Shape;254;p37"/>
          <p:cNvPicPr preferRelativeResize="0"/>
          <p:nvPr/>
        </p:nvPicPr>
        <p:blipFill rotWithShape="1">
          <a:blip r:embed="rId6">
            <a:alphaModFix/>
          </a:blip>
          <a:srcRect l="16437" t="35558" r="14439" b="38455"/>
          <a:stretch/>
        </p:blipFill>
        <p:spPr>
          <a:xfrm>
            <a:off x="5128613" y="2308900"/>
            <a:ext cx="1484580" cy="558074"/>
          </a:xfrm>
          <a:prstGeom prst="rect">
            <a:avLst/>
          </a:prstGeom>
          <a:noFill/>
          <a:ln>
            <a:noFill/>
          </a:ln>
        </p:spPr>
      </p:pic>
      <p:pic>
        <p:nvPicPr>
          <p:cNvPr id="255" name="Google Shape;255;p37"/>
          <p:cNvPicPr preferRelativeResize="0"/>
          <p:nvPr/>
        </p:nvPicPr>
        <p:blipFill>
          <a:blip r:embed="rId7">
            <a:alphaModFix/>
          </a:blip>
          <a:stretch>
            <a:fillRect/>
          </a:stretch>
        </p:blipFill>
        <p:spPr>
          <a:xfrm>
            <a:off x="5277463" y="2971698"/>
            <a:ext cx="2120899" cy="729599"/>
          </a:xfrm>
          <a:prstGeom prst="rect">
            <a:avLst/>
          </a:prstGeom>
          <a:noFill/>
          <a:ln>
            <a:noFill/>
          </a:ln>
        </p:spPr>
      </p:pic>
      <p:pic>
        <p:nvPicPr>
          <p:cNvPr id="256" name="Google Shape;256;p37"/>
          <p:cNvPicPr preferRelativeResize="0"/>
          <p:nvPr/>
        </p:nvPicPr>
        <p:blipFill>
          <a:blip r:embed="rId8">
            <a:alphaModFix/>
          </a:blip>
          <a:stretch>
            <a:fillRect/>
          </a:stretch>
        </p:blipFill>
        <p:spPr>
          <a:xfrm>
            <a:off x="6692587" y="1578750"/>
            <a:ext cx="1213700" cy="1213700"/>
          </a:xfrm>
          <a:prstGeom prst="rect">
            <a:avLst/>
          </a:prstGeom>
          <a:noFill/>
          <a:ln>
            <a:noFill/>
          </a:ln>
        </p:spPr>
      </p:pic>
      <p:pic>
        <p:nvPicPr>
          <p:cNvPr id="257" name="Google Shape;257;p37"/>
          <p:cNvPicPr preferRelativeResize="0"/>
          <p:nvPr/>
        </p:nvPicPr>
        <p:blipFill>
          <a:blip r:embed="rId9">
            <a:alphaModFix/>
          </a:blip>
          <a:stretch>
            <a:fillRect/>
          </a:stretch>
        </p:blipFill>
        <p:spPr>
          <a:xfrm>
            <a:off x="3112712" y="3094300"/>
            <a:ext cx="1917531" cy="729600"/>
          </a:xfrm>
          <a:prstGeom prst="rect">
            <a:avLst/>
          </a:prstGeom>
          <a:noFill/>
          <a:ln>
            <a:noFill/>
          </a:ln>
        </p:spPr>
      </p:pic>
      <p:sp>
        <p:nvSpPr>
          <p:cNvPr id="258" name="Google Shape;258;p37"/>
          <p:cNvSpPr txBox="1"/>
          <p:nvPr/>
        </p:nvSpPr>
        <p:spPr>
          <a:xfrm>
            <a:off x="311700" y="4216275"/>
            <a:ext cx="8520600" cy="61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20">
                <a:solidFill>
                  <a:srgbClr val="000000"/>
                </a:solidFill>
                <a:latin typeface="Old Standard TT"/>
                <a:ea typeface="Old Standard TT"/>
                <a:cs typeface="Old Standard TT"/>
                <a:sym typeface="Old Standard TT"/>
              </a:rPr>
              <a:t>...And More!</a:t>
            </a:r>
            <a:endParaRPr sz="3520">
              <a:latin typeface="Old Standard TT"/>
              <a:ea typeface="Old Standard TT"/>
              <a:cs typeface="Old Standard TT"/>
              <a:sym typeface="Old Standard TT"/>
            </a:endParaRPr>
          </a:p>
        </p:txBody>
      </p:sp>
      <p:pic>
        <p:nvPicPr>
          <p:cNvPr id="259" name="Google Shape;259;p37"/>
          <p:cNvPicPr preferRelativeResize="0"/>
          <p:nvPr/>
        </p:nvPicPr>
        <p:blipFill>
          <a:blip r:embed="rId10">
            <a:alphaModFix/>
          </a:blip>
          <a:stretch>
            <a:fillRect/>
          </a:stretch>
        </p:blipFill>
        <p:spPr>
          <a:xfrm>
            <a:off x="1633738" y="2649075"/>
            <a:ext cx="1366550" cy="13665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3"/>
        <p:cNvGrpSpPr/>
        <p:nvPr/>
      </p:nvGrpSpPr>
      <p:grpSpPr>
        <a:xfrm>
          <a:off x="0" y="0"/>
          <a:ext cx="0" cy="0"/>
          <a:chOff x="0" y="0"/>
          <a:chExt cx="0" cy="0"/>
        </a:xfrm>
      </p:grpSpPr>
      <p:sp>
        <p:nvSpPr>
          <p:cNvPr id="264" name="Google Shape;264;p38"/>
          <p:cNvSpPr txBox="1">
            <a:spLocks noGrp="1"/>
          </p:cNvSpPr>
          <p:nvPr>
            <p:ph type="title"/>
          </p:nvPr>
        </p:nvSpPr>
        <p:spPr>
          <a:xfrm>
            <a:off x="311700" y="445025"/>
            <a:ext cx="85185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a:solidFill>
                  <a:srgbClr val="000000"/>
                </a:solidFill>
              </a:rPr>
              <a:t>#3 Submit Statements</a:t>
            </a:r>
            <a:endParaRPr sz="3520">
              <a:solidFill>
                <a:srgbClr val="000000"/>
              </a:solidFill>
            </a:endParaRPr>
          </a:p>
        </p:txBody>
      </p:sp>
      <p:pic>
        <p:nvPicPr>
          <p:cNvPr id="265" name="Google Shape;265;p38"/>
          <p:cNvPicPr preferRelativeResize="0"/>
          <p:nvPr/>
        </p:nvPicPr>
        <p:blipFill>
          <a:blip r:embed="rId3">
            <a:alphaModFix/>
          </a:blip>
          <a:stretch>
            <a:fillRect/>
          </a:stretch>
        </p:blipFill>
        <p:spPr>
          <a:xfrm rot="-989538">
            <a:off x="2938137" y="2092925"/>
            <a:ext cx="3267725" cy="21125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9"/>
        <p:cNvGrpSpPr/>
        <p:nvPr/>
      </p:nvGrpSpPr>
      <p:grpSpPr>
        <a:xfrm>
          <a:off x="0" y="0"/>
          <a:ext cx="0" cy="0"/>
          <a:chOff x="0" y="0"/>
          <a:chExt cx="0" cy="0"/>
        </a:xfrm>
      </p:grpSpPr>
      <p:sp>
        <p:nvSpPr>
          <p:cNvPr id="270" name="Google Shape;270;p3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a:solidFill>
                  <a:srgbClr val="000000"/>
                </a:solidFill>
              </a:rPr>
              <a:t>#4 Share on Social Media</a:t>
            </a:r>
            <a:endParaRPr sz="3520">
              <a:solidFill>
                <a:srgbClr val="000000"/>
              </a:solidFill>
            </a:endParaRPr>
          </a:p>
        </p:txBody>
      </p:sp>
      <p:pic>
        <p:nvPicPr>
          <p:cNvPr id="271" name="Google Shape;271;p39"/>
          <p:cNvPicPr preferRelativeResize="0"/>
          <p:nvPr/>
        </p:nvPicPr>
        <p:blipFill>
          <a:blip r:embed="rId3">
            <a:alphaModFix/>
          </a:blip>
          <a:stretch>
            <a:fillRect/>
          </a:stretch>
        </p:blipFill>
        <p:spPr>
          <a:xfrm>
            <a:off x="1520400" y="1584000"/>
            <a:ext cx="1299725" cy="731101"/>
          </a:xfrm>
          <a:prstGeom prst="rect">
            <a:avLst/>
          </a:prstGeom>
          <a:noFill/>
          <a:ln>
            <a:noFill/>
          </a:ln>
        </p:spPr>
      </p:pic>
      <p:sp>
        <p:nvSpPr>
          <p:cNvPr id="272" name="Google Shape;272;p39"/>
          <p:cNvSpPr txBox="1">
            <a:spLocks noGrp="1"/>
          </p:cNvSpPr>
          <p:nvPr>
            <p:ph type="title"/>
          </p:nvPr>
        </p:nvSpPr>
        <p:spPr>
          <a:xfrm>
            <a:off x="2962050" y="1642950"/>
            <a:ext cx="32199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a:solidFill>
                  <a:srgbClr val="000000"/>
                </a:solidFill>
              </a:rPr>
              <a:t>@icp_initiative</a:t>
            </a:r>
            <a:endParaRPr sz="3520">
              <a:solidFill>
                <a:srgbClr val="000000"/>
              </a:solidFill>
            </a:endParaRPr>
          </a:p>
        </p:txBody>
      </p:sp>
      <p:pic>
        <p:nvPicPr>
          <p:cNvPr id="273" name="Google Shape;273;p39"/>
          <p:cNvPicPr preferRelativeResize="0"/>
          <p:nvPr/>
        </p:nvPicPr>
        <p:blipFill>
          <a:blip r:embed="rId4">
            <a:alphaModFix/>
          </a:blip>
          <a:stretch>
            <a:fillRect/>
          </a:stretch>
        </p:blipFill>
        <p:spPr>
          <a:xfrm>
            <a:off x="1670900" y="2748000"/>
            <a:ext cx="888000" cy="888000"/>
          </a:xfrm>
          <a:prstGeom prst="rect">
            <a:avLst/>
          </a:prstGeom>
          <a:noFill/>
          <a:ln>
            <a:noFill/>
          </a:ln>
        </p:spPr>
      </p:pic>
      <p:sp>
        <p:nvSpPr>
          <p:cNvPr id="274" name="Google Shape;274;p39"/>
          <p:cNvSpPr txBox="1">
            <a:spLocks noGrp="1"/>
          </p:cNvSpPr>
          <p:nvPr>
            <p:ph type="title"/>
          </p:nvPr>
        </p:nvSpPr>
        <p:spPr>
          <a:xfrm>
            <a:off x="2962050" y="2885400"/>
            <a:ext cx="32199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a:solidFill>
                  <a:srgbClr val="000000"/>
                </a:solidFill>
              </a:rPr>
              <a:t>@icp_initiative</a:t>
            </a:r>
            <a:endParaRPr sz="352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8"/>
        <p:cNvGrpSpPr/>
        <p:nvPr/>
      </p:nvGrpSpPr>
      <p:grpSpPr>
        <a:xfrm>
          <a:off x="0" y="0"/>
          <a:ext cx="0" cy="0"/>
          <a:chOff x="0" y="0"/>
          <a:chExt cx="0" cy="0"/>
        </a:xfrm>
      </p:grpSpPr>
      <p:sp>
        <p:nvSpPr>
          <p:cNvPr id="279" name="Google Shape;279;p40"/>
          <p:cNvSpPr txBox="1"/>
          <p:nvPr/>
        </p:nvSpPr>
        <p:spPr>
          <a:xfrm>
            <a:off x="311700" y="445025"/>
            <a:ext cx="8520600" cy="613200"/>
          </a:xfrm>
          <a:prstGeom prst="rect">
            <a:avLst/>
          </a:prstGeom>
          <a:noFill/>
          <a:ln>
            <a:noFill/>
          </a:ln>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3000">
                <a:solidFill>
                  <a:srgbClr val="000000"/>
                </a:solidFill>
                <a:latin typeface="Old Standard TT"/>
                <a:ea typeface="Old Standard TT"/>
                <a:cs typeface="Old Standard TT"/>
                <a:sym typeface="Old Standard TT"/>
              </a:rPr>
              <a:t>Acknowledgements</a:t>
            </a:r>
            <a:endParaRPr sz="3000">
              <a:solidFill>
                <a:srgbClr val="000000"/>
              </a:solidFill>
              <a:latin typeface="Old Standard TT"/>
              <a:ea typeface="Old Standard TT"/>
              <a:cs typeface="Old Standard TT"/>
              <a:sym typeface="Old Standard TT"/>
            </a:endParaRPr>
          </a:p>
        </p:txBody>
      </p:sp>
      <p:sp>
        <p:nvSpPr>
          <p:cNvPr id="280" name="Google Shape;280;p40"/>
          <p:cNvSpPr txBox="1"/>
          <p:nvPr/>
        </p:nvSpPr>
        <p:spPr>
          <a:xfrm>
            <a:off x="311700" y="1171600"/>
            <a:ext cx="8520600" cy="33972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rgbClr val="000000"/>
                </a:solidFill>
                <a:latin typeface="Old Standard TT"/>
                <a:ea typeface="Old Standard TT"/>
                <a:cs typeface="Old Standard TT"/>
                <a:sym typeface="Old Standard TT"/>
              </a:rPr>
              <a:t>Dr. Duncan Maru</a:t>
            </a:r>
            <a:endParaRPr sz="1800">
              <a:solidFill>
                <a:srgbClr val="000000"/>
              </a:solidFill>
              <a:latin typeface="Old Standard TT"/>
              <a:ea typeface="Old Standard TT"/>
              <a:cs typeface="Old Standard TT"/>
              <a:sym typeface="Old Standard TT"/>
            </a:endParaRPr>
          </a:p>
          <a:p>
            <a:pPr marL="0" lvl="0" indent="0" algn="l" rtl="0">
              <a:spcBef>
                <a:spcPts val="1200"/>
              </a:spcBef>
              <a:spcAft>
                <a:spcPts val="0"/>
              </a:spcAft>
              <a:buNone/>
            </a:pPr>
            <a:r>
              <a:rPr lang="en" sz="1800">
                <a:latin typeface="Old Standard TT"/>
                <a:ea typeface="Old Standard TT"/>
                <a:cs typeface="Old Standard TT"/>
                <a:sym typeface="Old Standard TT"/>
              </a:rPr>
              <a:t>Dr. </a:t>
            </a:r>
            <a:r>
              <a:rPr lang="en" sz="1800">
                <a:solidFill>
                  <a:srgbClr val="000000"/>
                </a:solidFill>
                <a:latin typeface="Old Standard TT"/>
                <a:ea typeface="Old Standard TT"/>
                <a:cs typeface="Old Standard TT"/>
                <a:sym typeface="Old Standard TT"/>
              </a:rPr>
              <a:t>Betty Kolod</a:t>
            </a:r>
            <a:endParaRPr sz="1800">
              <a:solidFill>
                <a:srgbClr val="000000"/>
              </a:solidFill>
              <a:latin typeface="Old Standard TT"/>
              <a:ea typeface="Old Standard TT"/>
              <a:cs typeface="Old Standard TT"/>
              <a:sym typeface="Old Standard TT"/>
            </a:endParaRPr>
          </a:p>
          <a:p>
            <a:pPr marL="0" lvl="0" indent="0" algn="l" rtl="0">
              <a:spcBef>
                <a:spcPts val="1200"/>
              </a:spcBef>
              <a:spcAft>
                <a:spcPts val="0"/>
              </a:spcAft>
              <a:buNone/>
            </a:pPr>
            <a:r>
              <a:rPr lang="en" sz="1800">
                <a:solidFill>
                  <a:srgbClr val="000000"/>
                </a:solidFill>
                <a:latin typeface="Old Standard TT"/>
                <a:ea typeface="Old Standard TT"/>
                <a:cs typeface="Old Standard TT"/>
                <a:sym typeface="Old Standard TT"/>
              </a:rPr>
              <a:t>Dr. Jenny Hua</a:t>
            </a:r>
            <a:endParaRPr sz="1800">
              <a:solidFill>
                <a:srgbClr val="000000"/>
              </a:solidFill>
              <a:latin typeface="Old Standard TT"/>
              <a:ea typeface="Old Standard TT"/>
              <a:cs typeface="Old Standard TT"/>
              <a:sym typeface="Old Standard TT"/>
            </a:endParaRPr>
          </a:p>
          <a:p>
            <a:pPr marL="0" lvl="0" indent="0" algn="l" rtl="0">
              <a:spcBef>
                <a:spcPts val="1200"/>
              </a:spcBef>
              <a:spcAft>
                <a:spcPts val="0"/>
              </a:spcAft>
              <a:buNone/>
            </a:pPr>
            <a:r>
              <a:rPr lang="en" sz="1800">
                <a:solidFill>
                  <a:srgbClr val="000000"/>
                </a:solidFill>
                <a:latin typeface="Old Standard TT"/>
                <a:ea typeface="Old Standard TT"/>
                <a:cs typeface="Old Standard TT"/>
                <a:sym typeface="Old Standard TT"/>
              </a:rPr>
              <a:t>Judy Wesseler</a:t>
            </a:r>
            <a:endParaRPr sz="1800">
              <a:solidFill>
                <a:srgbClr val="000000"/>
              </a:solidFill>
              <a:latin typeface="Old Standard TT"/>
              <a:ea typeface="Old Standard TT"/>
              <a:cs typeface="Old Standard TT"/>
              <a:sym typeface="Old Standard TT"/>
            </a:endParaRPr>
          </a:p>
          <a:p>
            <a:pPr marL="0" lvl="0" indent="0" algn="l" rtl="0">
              <a:spcBef>
                <a:spcPts val="1200"/>
              </a:spcBef>
              <a:spcAft>
                <a:spcPts val="0"/>
              </a:spcAft>
              <a:buNone/>
            </a:pPr>
            <a:r>
              <a:rPr lang="en" sz="1800">
                <a:latin typeface="Old Standard TT"/>
                <a:ea typeface="Old Standard TT"/>
                <a:cs typeface="Old Standard TT"/>
                <a:sym typeface="Old Standard TT"/>
              </a:rPr>
              <a:t>Student Acknowledgements</a:t>
            </a:r>
            <a:endParaRPr sz="1800">
              <a:latin typeface="Old Standard TT"/>
              <a:ea typeface="Old Standard TT"/>
              <a:cs typeface="Old Standard TT"/>
              <a:sym typeface="Old Standard TT"/>
            </a:endParaRPr>
          </a:p>
          <a:p>
            <a:pPr marL="0" lvl="0" indent="0" algn="l" rtl="0">
              <a:spcBef>
                <a:spcPts val="1200"/>
              </a:spcBef>
              <a:spcAft>
                <a:spcPts val="1200"/>
              </a:spcAft>
              <a:buNone/>
            </a:pPr>
            <a:r>
              <a:rPr lang="en" sz="1600">
                <a:latin typeface="Old Standard TT"/>
                <a:ea typeface="Old Standard TT"/>
                <a:cs typeface="Old Standard TT"/>
                <a:sym typeface="Old Standard TT"/>
              </a:rPr>
              <a:t>Emily Xu, Paige Cloonan, Julie Byrnes, and Remi Schneider</a:t>
            </a:r>
            <a:endParaRPr sz="1600">
              <a:latin typeface="Old Standard TT"/>
              <a:ea typeface="Old Standard TT"/>
              <a:cs typeface="Old Standard TT"/>
              <a:sym typeface="Old Standard T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4"/>
        <p:cNvGrpSpPr/>
        <p:nvPr/>
      </p:nvGrpSpPr>
      <p:grpSpPr>
        <a:xfrm>
          <a:off x="0" y="0"/>
          <a:ext cx="0" cy="0"/>
          <a:chOff x="0" y="0"/>
          <a:chExt cx="0" cy="0"/>
        </a:xfrm>
      </p:grpSpPr>
      <p:sp>
        <p:nvSpPr>
          <p:cNvPr id="285" name="Google Shape;285;p41"/>
          <p:cNvSpPr txBox="1">
            <a:spLocks noGrp="1"/>
          </p:cNvSpPr>
          <p:nvPr>
            <p:ph type="title"/>
          </p:nvPr>
        </p:nvSpPr>
        <p:spPr>
          <a:xfrm>
            <a:off x="311700" y="0"/>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Safety Net Hospitals</a:t>
            </a:r>
            <a:endParaRPr/>
          </a:p>
        </p:txBody>
      </p:sp>
      <p:graphicFrame>
        <p:nvGraphicFramePr>
          <p:cNvPr id="286" name="Google Shape;286;p41"/>
          <p:cNvGraphicFramePr/>
          <p:nvPr/>
        </p:nvGraphicFramePr>
        <p:xfrm>
          <a:off x="102875" y="617550"/>
          <a:ext cx="3000000" cy="3000000"/>
        </p:xfrm>
        <a:graphic>
          <a:graphicData uri="http://schemas.openxmlformats.org/drawingml/2006/table">
            <a:tbl>
              <a:tblPr>
                <a:noFill/>
                <a:tableStyleId>{4631DEA4-FA81-415C-9193-D789673D9DFC}</a:tableStyleId>
              </a:tblPr>
              <a:tblGrid>
                <a:gridCol w="3170350">
                  <a:extLst>
                    <a:ext uri="{9D8B030D-6E8A-4147-A177-3AD203B41FA5}">
                      <a16:colId xmlns:a16="http://schemas.microsoft.com/office/drawing/2014/main" val="20000"/>
                    </a:ext>
                  </a:extLst>
                </a:gridCol>
                <a:gridCol w="3077100">
                  <a:extLst>
                    <a:ext uri="{9D8B030D-6E8A-4147-A177-3AD203B41FA5}">
                      <a16:colId xmlns:a16="http://schemas.microsoft.com/office/drawing/2014/main" val="20001"/>
                    </a:ext>
                  </a:extLst>
                </a:gridCol>
                <a:gridCol w="2690800">
                  <a:extLst>
                    <a:ext uri="{9D8B030D-6E8A-4147-A177-3AD203B41FA5}">
                      <a16:colId xmlns:a16="http://schemas.microsoft.com/office/drawing/2014/main" val="20002"/>
                    </a:ext>
                  </a:extLst>
                </a:gridCol>
              </a:tblGrid>
              <a:tr h="352425">
                <a:tc>
                  <a:txBody>
                    <a:bodyPr/>
                    <a:lstStyle/>
                    <a:p>
                      <a:pPr marL="0" lvl="0" indent="0" algn="l" rtl="0">
                        <a:lnSpc>
                          <a:spcPct val="115000"/>
                        </a:lnSpc>
                        <a:spcBef>
                          <a:spcPts val="0"/>
                        </a:spcBef>
                        <a:spcAft>
                          <a:spcPts val="0"/>
                        </a:spcAft>
                        <a:buNone/>
                      </a:pPr>
                      <a:r>
                        <a:rPr lang="en" sz="1200" b="1">
                          <a:solidFill>
                            <a:srgbClr val="FFFFFF"/>
                          </a:solidFill>
                        </a:rPr>
                        <a:t>Hospital Name</a:t>
                      </a:r>
                      <a:endParaRPr sz="1200" b="1">
                        <a:solidFill>
                          <a:srgbClr val="FFFFFF"/>
                        </a:solidFill>
                      </a:endParaRPr>
                    </a:p>
                  </a:txBody>
                  <a:tcPr marL="68575" marR="68575" marT="91425" marB="91425">
                    <a:lnL w="12650" cap="flat" cmpd="sng">
                      <a:solidFill>
                        <a:srgbClr val="009DD9"/>
                      </a:solidFill>
                      <a:prstDash val="solid"/>
                      <a:round/>
                      <a:headEnd type="none" w="sm" len="sm"/>
                      <a:tailEnd type="none" w="sm" len="sm"/>
                    </a:lnL>
                    <a:lnT w="12650" cap="flat" cmpd="sng">
                      <a:solidFill>
                        <a:srgbClr val="009DD9"/>
                      </a:solidFill>
                      <a:prstDash val="solid"/>
                      <a:round/>
                      <a:headEnd type="none" w="sm" len="sm"/>
                      <a:tailEnd type="none" w="sm" len="sm"/>
                    </a:lnT>
                    <a:lnB w="12650" cap="flat" cmpd="sng">
                      <a:solidFill>
                        <a:srgbClr val="009DD9"/>
                      </a:solidFill>
                      <a:prstDash val="solid"/>
                      <a:round/>
                      <a:headEnd type="none" w="sm" len="sm"/>
                      <a:tailEnd type="none" w="sm" len="sm"/>
                    </a:lnB>
                    <a:solidFill>
                      <a:srgbClr val="009DD9"/>
                    </a:solidFill>
                  </a:tcPr>
                </a:tc>
                <a:tc>
                  <a:txBody>
                    <a:bodyPr/>
                    <a:lstStyle/>
                    <a:p>
                      <a:pPr marL="0" lvl="0" indent="0" algn="l" rtl="0">
                        <a:lnSpc>
                          <a:spcPct val="115000"/>
                        </a:lnSpc>
                        <a:spcBef>
                          <a:spcPts val="0"/>
                        </a:spcBef>
                        <a:spcAft>
                          <a:spcPts val="0"/>
                        </a:spcAft>
                        <a:buNone/>
                      </a:pPr>
                      <a:r>
                        <a:rPr lang="en" sz="1200" b="1">
                          <a:solidFill>
                            <a:srgbClr val="FFFFFF"/>
                          </a:solidFill>
                        </a:rPr>
                        <a:t>Percent Medicaid and Self-Pay Discharges</a:t>
                      </a:r>
                      <a:endParaRPr sz="1200" b="1">
                        <a:solidFill>
                          <a:srgbClr val="FFFFFF"/>
                        </a:solidFill>
                      </a:endParaRPr>
                    </a:p>
                  </a:txBody>
                  <a:tcPr marL="68575" marR="68575" marT="91425" marB="91425">
                    <a:lnT w="12650" cap="flat" cmpd="sng">
                      <a:solidFill>
                        <a:srgbClr val="009DD9"/>
                      </a:solidFill>
                      <a:prstDash val="solid"/>
                      <a:round/>
                      <a:headEnd type="none" w="sm" len="sm"/>
                      <a:tailEnd type="none" w="sm" len="sm"/>
                    </a:lnT>
                    <a:lnB w="12650" cap="flat" cmpd="sng">
                      <a:solidFill>
                        <a:srgbClr val="009DD9"/>
                      </a:solidFill>
                      <a:prstDash val="solid"/>
                      <a:round/>
                      <a:headEnd type="none" w="sm" len="sm"/>
                      <a:tailEnd type="none" w="sm" len="sm"/>
                    </a:lnB>
                    <a:solidFill>
                      <a:srgbClr val="009DD9"/>
                    </a:solidFill>
                  </a:tcPr>
                </a:tc>
                <a:tc>
                  <a:txBody>
                    <a:bodyPr/>
                    <a:lstStyle/>
                    <a:p>
                      <a:pPr marL="0" lvl="0" indent="0" algn="l" rtl="0">
                        <a:lnSpc>
                          <a:spcPct val="115000"/>
                        </a:lnSpc>
                        <a:spcBef>
                          <a:spcPts val="0"/>
                        </a:spcBef>
                        <a:spcAft>
                          <a:spcPts val="0"/>
                        </a:spcAft>
                        <a:buNone/>
                      </a:pPr>
                      <a:r>
                        <a:rPr lang="en" sz="1200" b="1">
                          <a:solidFill>
                            <a:srgbClr val="FFFFFF"/>
                          </a:solidFill>
                        </a:rPr>
                        <a:t>3 Year Total Windfall</a:t>
                      </a:r>
                      <a:endParaRPr sz="1200" b="1">
                        <a:solidFill>
                          <a:srgbClr val="FFFFFF"/>
                        </a:solidFill>
                      </a:endParaRPr>
                    </a:p>
                  </a:txBody>
                  <a:tcPr marL="68575" marR="68575" marT="91425" marB="91425">
                    <a:lnR w="12650" cap="flat" cmpd="sng">
                      <a:solidFill>
                        <a:srgbClr val="009DD9"/>
                      </a:solidFill>
                      <a:prstDash val="solid"/>
                      <a:round/>
                      <a:headEnd type="none" w="sm" len="sm"/>
                      <a:tailEnd type="none" w="sm" len="sm"/>
                    </a:lnR>
                    <a:lnT w="12650" cap="flat" cmpd="sng">
                      <a:solidFill>
                        <a:srgbClr val="009DD9"/>
                      </a:solidFill>
                      <a:prstDash val="solid"/>
                      <a:round/>
                      <a:headEnd type="none" w="sm" len="sm"/>
                      <a:tailEnd type="none" w="sm" len="sm"/>
                    </a:lnT>
                    <a:lnB w="12650" cap="flat" cmpd="sng">
                      <a:solidFill>
                        <a:srgbClr val="009DD9"/>
                      </a:solidFill>
                      <a:prstDash val="solid"/>
                      <a:round/>
                      <a:headEnd type="none" w="sm" len="sm"/>
                      <a:tailEnd type="none" w="sm" len="sm"/>
                    </a:lnB>
                    <a:solidFill>
                      <a:srgbClr val="009DD9"/>
                    </a:solidFill>
                  </a:tcPr>
                </a:tc>
                <a:extLst>
                  <a:ext uri="{0D108BD9-81ED-4DB2-BD59-A6C34878D82A}">
                    <a16:rowId xmlns:a16="http://schemas.microsoft.com/office/drawing/2014/main" val="10000"/>
                  </a:ext>
                </a:extLst>
              </a:tr>
              <a:tr h="352425">
                <a:tc>
                  <a:txBody>
                    <a:bodyPr/>
                    <a:lstStyle/>
                    <a:p>
                      <a:pPr marL="0" lvl="0" indent="0" algn="l" rtl="0">
                        <a:lnSpc>
                          <a:spcPct val="115000"/>
                        </a:lnSpc>
                        <a:spcBef>
                          <a:spcPts val="0"/>
                        </a:spcBef>
                        <a:spcAft>
                          <a:spcPts val="0"/>
                        </a:spcAft>
                        <a:buNone/>
                      </a:pPr>
                      <a:r>
                        <a:rPr lang="en" sz="1200" b="1"/>
                        <a:t>Bronx-Lebanon, Fulton Division</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009DD9"/>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a:t>80%</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009DD9"/>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b="1">
                          <a:solidFill>
                            <a:srgbClr val="FF0000"/>
                          </a:solidFill>
                        </a:rPr>
                        <a:t>-$5,383,048</a:t>
                      </a:r>
                      <a:endParaRPr sz="1200" b="1">
                        <a:solidFill>
                          <a:srgbClr val="FF0000"/>
                        </a:solidFill>
                      </a:endParaRPr>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009DD9"/>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extLst>
                  <a:ext uri="{0D108BD9-81ED-4DB2-BD59-A6C34878D82A}">
                    <a16:rowId xmlns:a16="http://schemas.microsoft.com/office/drawing/2014/main" val="10001"/>
                  </a:ext>
                </a:extLst>
              </a:tr>
              <a:tr h="0">
                <a:tc>
                  <a:txBody>
                    <a:bodyPr/>
                    <a:lstStyle/>
                    <a:p>
                      <a:pPr marL="0" lvl="0" indent="0" algn="l" rtl="0">
                        <a:lnSpc>
                          <a:spcPct val="115000"/>
                        </a:lnSpc>
                        <a:spcBef>
                          <a:spcPts val="0"/>
                        </a:spcBef>
                        <a:spcAft>
                          <a:spcPts val="0"/>
                        </a:spcAft>
                        <a:buNone/>
                      </a:pPr>
                      <a:r>
                        <a:rPr lang="en" sz="1200" b="1"/>
                        <a:t>Interfaith</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78%</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$5,137,264</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lnSpc>
                          <a:spcPct val="115000"/>
                        </a:lnSpc>
                        <a:spcBef>
                          <a:spcPts val="0"/>
                        </a:spcBef>
                        <a:spcAft>
                          <a:spcPts val="0"/>
                        </a:spcAft>
                        <a:buNone/>
                      </a:pPr>
                      <a:r>
                        <a:rPr lang="en" sz="1200" b="1"/>
                        <a:t>Woodhull</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a:t>73%</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b="1">
                          <a:solidFill>
                            <a:srgbClr val="FF0000"/>
                          </a:solidFill>
                        </a:rPr>
                        <a:t>-$10,507,984</a:t>
                      </a:r>
                      <a:endParaRPr sz="1200" b="1">
                        <a:solidFill>
                          <a:srgbClr val="FF0000"/>
                        </a:solidFill>
                      </a:endParaRPr>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extLst>
                  <a:ext uri="{0D108BD9-81ED-4DB2-BD59-A6C34878D82A}">
                    <a16:rowId xmlns:a16="http://schemas.microsoft.com/office/drawing/2014/main" val="10003"/>
                  </a:ext>
                </a:extLst>
              </a:tr>
              <a:tr h="0">
                <a:tc>
                  <a:txBody>
                    <a:bodyPr/>
                    <a:lstStyle/>
                    <a:p>
                      <a:pPr marL="0" lvl="0" indent="0" algn="l" rtl="0">
                        <a:lnSpc>
                          <a:spcPct val="115000"/>
                        </a:lnSpc>
                        <a:spcBef>
                          <a:spcPts val="0"/>
                        </a:spcBef>
                        <a:spcAft>
                          <a:spcPts val="0"/>
                        </a:spcAft>
                        <a:buNone/>
                      </a:pPr>
                      <a:r>
                        <a:rPr lang="en" sz="1200" b="1"/>
                        <a:t>Metropolitan</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72%</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b="1">
                          <a:solidFill>
                            <a:srgbClr val="FF0000"/>
                          </a:solidFill>
                        </a:rPr>
                        <a:t>-$1,109,042</a:t>
                      </a:r>
                      <a:endParaRPr sz="1200" b="1">
                        <a:solidFill>
                          <a:srgbClr val="FF0000"/>
                        </a:solidFill>
                      </a:endParaRPr>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lnSpc>
                          <a:spcPct val="115000"/>
                        </a:lnSpc>
                        <a:spcBef>
                          <a:spcPts val="0"/>
                        </a:spcBef>
                        <a:spcAft>
                          <a:spcPts val="0"/>
                        </a:spcAft>
                        <a:buNone/>
                      </a:pPr>
                      <a:r>
                        <a:rPr lang="en" sz="1200" b="1"/>
                        <a:t>Harlem</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a:t>67%</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a:t>$4,764,910</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extLst>
                  <a:ext uri="{0D108BD9-81ED-4DB2-BD59-A6C34878D82A}">
                    <a16:rowId xmlns:a16="http://schemas.microsoft.com/office/drawing/2014/main" val="10005"/>
                  </a:ext>
                </a:extLst>
              </a:tr>
              <a:tr h="0">
                <a:tc>
                  <a:txBody>
                    <a:bodyPr/>
                    <a:lstStyle/>
                    <a:p>
                      <a:pPr marL="0" lvl="0" indent="0" algn="l" rtl="0">
                        <a:lnSpc>
                          <a:spcPct val="115000"/>
                        </a:lnSpc>
                        <a:spcBef>
                          <a:spcPts val="0"/>
                        </a:spcBef>
                        <a:spcAft>
                          <a:spcPts val="0"/>
                        </a:spcAft>
                        <a:buNone/>
                      </a:pPr>
                      <a:r>
                        <a:rPr lang="en" sz="1200" b="1"/>
                        <a:t>Kings County</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66%</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b="1">
                          <a:solidFill>
                            <a:srgbClr val="FF0000"/>
                          </a:solidFill>
                        </a:rPr>
                        <a:t>-$12,060,846</a:t>
                      </a:r>
                      <a:endParaRPr sz="1200" b="1">
                        <a:solidFill>
                          <a:srgbClr val="FF0000"/>
                        </a:solidFill>
                      </a:endParaRPr>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l" rtl="0">
                        <a:lnSpc>
                          <a:spcPct val="115000"/>
                        </a:lnSpc>
                        <a:spcBef>
                          <a:spcPts val="0"/>
                        </a:spcBef>
                        <a:spcAft>
                          <a:spcPts val="0"/>
                        </a:spcAft>
                        <a:buNone/>
                      </a:pPr>
                      <a:r>
                        <a:rPr lang="en" sz="1200" b="1"/>
                        <a:t>Queens Hospital center</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a:t>66%</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b="1">
                          <a:solidFill>
                            <a:srgbClr val="FF0000"/>
                          </a:solidFill>
                        </a:rPr>
                        <a:t>-$13,775,563</a:t>
                      </a:r>
                      <a:endParaRPr sz="1200" b="1">
                        <a:solidFill>
                          <a:srgbClr val="FF0000"/>
                        </a:solidFill>
                      </a:endParaRPr>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extLst>
                  <a:ext uri="{0D108BD9-81ED-4DB2-BD59-A6C34878D82A}">
                    <a16:rowId xmlns:a16="http://schemas.microsoft.com/office/drawing/2014/main" val="10007"/>
                  </a:ext>
                </a:extLst>
              </a:tr>
              <a:tr h="0">
                <a:tc>
                  <a:txBody>
                    <a:bodyPr/>
                    <a:lstStyle/>
                    <a:p>
                      <a:pPr marL="0" lvl="0" indent="0" algn="l" rtl="0">
                        <a:lnSpc>
                          <a:spcPct val="115000"/>
                        </a:lnSpc>
                        <a:spcBef>
                          <a:spcPts val="0"/>
                        </a:spcBef>
                        <a:spcAft>
                          <a:spcPts val="0"/>
                        </a:spcAft>
                        <a:buNone/>
                      </a:pPr>
                      <a:r>
                        <a:rPr lang="en" sz="1200" b="1"/>
                        <a:t>St. Barnabas</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66%</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$2,970,214</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extLst>
                  <a:ext uri="{0D108BD9-81ED-4DB2-BD59-A6C34878D82A}">
                    <a16:rowId xmlns:a16="http://schemas.microsoft.com/office/drawing/2014/main" val="10008"/>
                  </a:ext>
                </a:extLst>
              </a:tr>
              <a:tr h="0">
                <a:tc>
                  <a:txBody>
                    <a:bodyPr/>
                    <a:lstStyle/>
                    <a:p>
                      <a:pPr marL="0" lvl="0" indent="0" algn="l" rtl="0">
                        <a:lnSpc>
                          <a:spcPct val="115000"/>
                        </a:lnSpc>
                        <a:spcBef>
                          <a:spcPts val="0"/>
                        </a:spcBef>
                        <a:spcAft>
                          <a:spcPts val="0"/>
                        </a:spcAft>
                        <a:buNone/>
                      </a:pPr>
                      <a:r>
                        <a:rPr lang="en" sz="1200" b="1"/>
                        <a:t>Lincoln</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a:t>65%</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b="1">
                          <a:solidFill>
                            <a:srgbClr val="FF0000"/>
                          </a:solidFill>
                        </a:rPr>
                        <a:t>-$77,996</a:t>
                      </a:r>
                      <a:endParaRPr sz="1200" b="1">
                        <a:solidFill>
                          <a:srgbClr val="FF0000"/>
                        </a:solidFill>
                      </a:endParaRPr>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extLst>
                  <a:ext uri="{0D108BD9-81ED-4DB2-BD59-A6C34878D82A}">
                    <a16:rowId xmlns:a16="http://schemas.microsoft.com/office/drawing/2014/main" val="10009"/>
                  </a:ext>
                </a:extLst>
              </a:tr>
              <a:tr h="0">
                <a:tc>
                  <a:txBody>
                    <a:bodyPr/>
                    <a:lstStyle/>
                    <a:p>
                      <a:pPr marL="0" lvl="0" indent="0" algn="l" rtl="0">
                        <a:lnSpc>
                          <a:spcPct val="115000"/>
                        </a:lnSpc>
                        <a:spcBef>
                          <a:spcPts val="0"/>
                        </a:spcBef>
                        <a:spcAft>
                          <a:spcPts val="0"/>
                        </a:spcAft>
                        <a:buNone/>
                      </a:pPr>
                      <a:r>
                        <a:rPr lang="en" sz="1200" b="1"/>
                        <a:t>North Central Bronx</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64%</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$767,698</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1610100" y="468500"/>
            <a:ext cx="5923800" cy="572700"/>
          </a:xfrm>
          <a:prstGeom prst="rect">
            <a:avLst/>
          </a:prstGeom>
          <a:no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rgbClr val="000000"/>
                </a:solidFill>
              </a:rPr>
              <a:t>What is the Indigent Care Pool (ICP)?</a:t>
            </a:r>
            <a:endParaRPr>
              <a:solidFill>
                <a:srgbClr val="000000"/>
              </a:solidFill>
            </a:endParaRPr>
          </a:p>
        </p:txBody>
      </p:sp>
      <p:sp>
        <p:nvSpPr>
          <p:cNvPr id="75" name="Google Shape;75;p15"/>
          <p:cNvSpPr txBox="1">
            <a:spLocks noGrp="1"/>
          </p:cNvSpPr>
          <p:nvPr>
            <p:ph type="body" idx="1"/>
          </p:nvPr>
        </p:nvSpPr>
        <p:spPr>
          <a:xfrm>
            <a:off x="311700" y="1462975"/>
            <a:ext cx="8520600" cy="25038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Pool of money to help hospitals offset the cost of caring for Medicaid and uninsured patients</a:t>
            </a:r>
            <a:endParaRPr sz="2000">
              <a:solidFill>
                <a:srgbClr val="000000"/>
              </a:solidFill>
              <a:latin typeface="Arial"/>
              <a:ea typeface="Arial"/>
              <a:cs typeface="Arial"/>
              <a:sym typeface="Arial"/>
            </a:endParaRPr>
          </a:p>
          <a:p>
            <a:pPr marL="457200" lvl="0" indent="-355600" algn="l" rtl="0">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Distributes ~$1.2 billion per year</a:t>
            </a:r>
            <a:endParaRPr sz="2000">
              <a:solidFill>
                <a:srgbClr val="000000"/>
              </a:solidFill>
              <a:latin typeface="Arial"/>
              <a:ea typeface="Arial"/>
              <a:cs typeface="Arial"/>
              <a:sym typeface="Arial"/>
            </a:endParaRPr>
          </a:p>
          <a:p>
            <a:pPr marL="457200" lvl="0" indent="-355600" algn="l" rtl="0">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ICP has been part of the Disproportionate Share Hospital (DSH) program since it was created in 1996</a:t>
            </a:r>
            <a:endParaRPr sz="2000">
              <a:solidFill>
                <a:srgbClr val="000000"/>
              </a:solidFill>
              <a:latin typeface="Arial"/>
              <a:ea typeface="Arial"/>
              <a:cs typeface="Arial"/>
              <a:sym typeface="Arial"/>
            </a:endParaRPr>
          </a:p>
          <a:p>
            <a:pPr marL="457200" marR="0" lvl="0" indent="-355600" algn="l" rtl="0">
              <a:lnSpc>
                <a:spcPct val="115000"/>
              </a:lnSpc>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DSH funding is supposed to go to safety net hospitals</a:t>
            </a:r>
            <a:endParaRPr sz="2000">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0"/>
        <p:cNvGrpSpPr/>
        <p:nvPr/>
      </p:nvGrpSpPr>
      <p:grpSpPr>
        <a:xfrm>
          <a:off x="0" y="0"/>
          <a:ext cx="0" cy="0"/>
          <a:chOff x="0" y="0"/>
          <a:chExt cx="0" cy="0"/>
        </a:xfrm>
      </p:grpSpPr>
      <p:sp>
        <p:nvSpPr>
          <p:cNvPr id="291" name="Google Shape;291;p42"/>
          <p:cNvSpPr txBox="1">
            <a:spLocks noGrp="1"/>
          </p:cNvSpPr>
          <p:nvPr>
            <p:ph type="title"/>
          </p:nvPr>
        </p:nvSpPr>
        <p:spPr>
          <a:xfrm>
            <a:off x="311700" y="0"/>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Safety Net Hospitals (continued)</a:t>
            </a:r>
            <a:endParaRPr/>
          </a:p>
        </p:txBody>
      </p:sp>
      <p:graphicFrame>
        <p:nvGraphicFramePr>
          <p:cNvPr id="292" name="Google Shape;292;p42"/>
          <p:cNvGraphicFramePr/>
          <p:nvPr/>
        </p:nvGraphicFramePr>
        <p:xfrm>
          <a:off x="76200" y="613200"/>
          <a:ext cx="3000000" cy="3000000"/>
        </p:xfrm>
        <a:graphic>
          <a:graphicData uri="http://schemas.openxmlformats.org/drawingml/2006/table">
            <a:tbl>
              <a:tblPr>
                <a:noFill/>
                <a:tableStyleId>{4631DEA4-FA81-415C-9193-D789673D9DFC}</a:tableStyleId>
              </a:tblPr>
              <a:tblGrid>
                <a:gridCol w="3189275">
                  <a:extLst>
                    <a:ext uri="{9D8B030D-6E8A-4147-A177-3AD203B41FA5}">
                      <a16:colId xmlns:a16="http://schemas.microsoft.com/office/drawing/2014/main" val="20000"/>
                    </a:ext>
                  </a:extLst>
                </a:gridCol>
                <a:gridCol w="3095475">
                  <a:extLst>
                    <a:ext uri="{9D8B030D-6E8A-4147-A177-3AD203B41FA5}">
                      <a16:colId xmlns:a16="http://schemas.microsoft.com/office/drawing/2014/main" val="20001"/>
                    </a:ext>
                  </a:extLst>
                </a:gridCol>
                <a:gridCol w="2706850">
                  <a:extLst>
                    <a:ext uri="{9D8B030D-6E8A-4147-A177-3AD203B41FA5}">
                      <a16:colId xmlns:a16="http://schemas.microsoft.com/office/drawing/2014/main" val="20002"/>
                    </a:ext>
                  </a:extLst>
                </a:gridCol>
              </a:tblGrid>
              <a:tr h="352425">
                <a:tc>
                  <a:txBody>
                    <a:bodyPr/>
                    <a:lstStyle/>
                    <a:p>
                      <a:pPr marL="0" lvl="0" indent="0" algn="l" rtl="0">
                        <a:lnSpc>
                          <a:spcPct val="115000"/>
                        </a:lnSpc>
                        <a:spcBef>
                          <a:spcPts val="0"/>
                        </a:spcBef>
                        <a:spcAft>
                          <a:spcPts val="0"/>
                        </a:spcAft>
                        <a:buNone/>
                      </a:pPr>
                      <a:r>
                        <a:rPr lang="en" sz="1200" b="1">
                          <a:solidFill>
                            <a:srgbClr val="FFFFFF"/>
                          </a:solidFill>
                        </a:rPr>
                        <a:t>Hospital Name</a:t>
                      </a:r>
                      <a:endParaRPr sz="1200" b="1">
                        <a:solidFill>
                          <a:srgbClr val="FFFFFF"/>
                        </a:solidFill>
                      </a:endParaRPr>
                    </a:p>
                  </a:txBody>
                  <a:tcPr marL="68575" marR="68575" marT="91425" marB="91425">
                    <a:lnL w="12650" cap="flat" cmpd="sng">
                      <a:solidFill>
                        <a:srgbClr val="009DD9"/>
                      </a:solidFill>
                      <a:prstDash val="solid"/>
                      <a:round/>
                      <a:headEnd type="none" w="sm" len="sm"/>
                      <a:tailEnd type="none" w="sm" len="sm"/>
                    </a:lnL>
                    <a:lnT w="12650" cap="flat" cmpd="sng">
                      <a:solidFill>
                        <a:srgbClr val="009DD9"/>
                      </a:solidFill>
                      <a:prstDash val="solid"/>
                      <a:round/>
                      <a:headEnd type="none" w="sm" len="sm"/>
                      <a:tailEnd type="none" w="sm" len="sm"/>
                    </a:lnT>
                    <a:lnB w="12650" cap="flat" cmpd="sng">
                      <a:solidFill>
                        <a:srgbClr val="009DD9"/>
                      </a:solidFill>
                      <a:prstDash val="solid"/>
                      <a:round/>
                      <a:headEnd type="none" w="sm" len="sm"/>
                      <a:tailEnd type="none" w="sm" len="sm"/>
                    </a:lnB>
                    <a:solidFill>
                      <a:srgbClr val="009DD9"/>
                    </a:solidFill>
                  </a:tcPr>
                </a:tc>
                <a:tc>
                  <a:txBody>
                    <a:bodyPr/>
                    <a:lstStyle/>
                    <a:p>
                      <a:pPr marL="0" lvl="0" indent="0" algn="l" rtl="0">
                        <a:lnSpc>
                          <a:spcPct val="115000"/>
                        </a:lnSpc>
                        <a:spcBef>
                          <a:spcPts val="0"/>
                        </a:spcBef>
                        <a:spcAft>
                          <a:spcPts val="0"/>
                        </a:spcAft>
                        <a:buNone/>
                      </a:pPr>
                      <a:r>
                        <a:rPr lang="en" sz="1200" b="1">
                          <a:solidFill>
                            <a:srgbClr val="FFFFFF"/>
                          </a:solidFill>
                        </a:rPr>
                        <a:t>Percent Medicaid and Self-Pay Discharges</a:t>
                      </a:r>
                      <a:endParaRPr sz="1200" b="1">
                        <a:solidFill>
                          <a:srgbClr val="FFFFFF"/>
                        </a:solidFill>
                      </a:endParaRPr>
                    </a:p>
                  </a:txBody>
                  <a:tcPr marL="68575" marR="68575" marT="91425" marB="91425">
                    <a:lnT w="12650" cap="flat" cmpd="sng">
                      <a:solidFill>
                        <a:srgbClr val="009DD9"/>
                      </a:solidFill>
                      <a:prstDash val="solid"/>
                      <a:round/>
                      <a:headEnd type="none" w="sm" len="sm"/>
                      <a:tailEnd type="none" w="sm" len="sm"/>
                    </a:lnT>
                    <a:lnB w="12650" cap="flat" cmpd="sng">
                      <a:solidFill>
                        <a:srgbClr val="009DD9"/>
                      </a:solidFill>
                      <a:prstDash val="solid"/>
                      <a:round/>
                      <a:headEnd type="none" w="sm" len="sm"/>
                      <a:tailEnd type="none" w="sm" len="sm"/>
                    </a:lnB>
                    <a:solidFill>
                      <a:srgbClr val="009DD9"/>
                    </a:solidFill>
                  </a:tcPr>
                </a:tc>
                <a:tc>
                  <a:txBody>
                    <a:bodyPr/>
                    <a:lstStyle/>
                    <a:p>
                      <a:pPr marL="0" lvl="0" indent="0" algn="l" rtl="0">
                        <a:lnSpc>
                          <a:spcPct val="115000"/>
                        </a:lnSpc>
                        <a:spcBef>
                          <a:spcPts val="0"/>
                        </a:spcBef>
                        <a:spcAft>
                          <a:spcPts val="0"/>
                        </a:spcAft>
                        <a:buNone/>
                      </a:pPr>
                      <a:r>
                        <a:rPr lang="en" sz="1200" b="1">
                          <a:solidFill>
                            <a:srgbClr val="FFFFFF"/>
                          </a:solidFill>
                        </a:rPr>
                        <a:t>3 Year Total Windfall</a:t>
                      </a:r>
                      <a:endParaRPr sz="1200" b="1">
                        <a:solidFill>
                          <a:srgbClr val="FFFFFF"/>
                        </a:solidFill>
                      </a:endParaRPr>
                    </a:p>
                  </a:txBody>
                  <a:tcPr marL="68575" marR="68575" marT="91425" marB="91425">
                    <a:lnR w="12650" cap="flat" cmpd="sng">
                      <a:solidFill>
                        <a:srgbClr val="009DD9"/>
                      </a:solidFill>
                      <a:prstDash val="solid"/>
                      <a:round/>
                      <a:headEnd type="none" w="sm" len="sm"/>
                      <a:tailEnd type="none" w="sm" len="sm"/>
                    </a:lnR>
                    <a:lnT w="12650" cap="flat" cmpd="sng">
                      <a:solidFill>
                        <a:srgbClr val="009DD9"/>
                      </a:solidFill>
                      <a:prstDash val="solid"/>
                      <a:round/>
                      <a:headEnd type="none" w="sm" len="sm"/>
                      <a:tailEnd type="none" w="sm" len="sm"/>
                    </a:lnT>
                    <a:lnB w="12650" cap="flat" cmpd="sng">
                      <a:solidFill>
                        <a:srgbClr val="009DD9"/>
                      </a:solidFill>
                      <a:prstDash val="solid"/>
                      <a:round/>
                      <a:headEnd type="none" w="sm" len="sm"/>
                      <a:tailEnd type="none" w="sm" len="sm"/>
                    </a:lnB>
                    <a:solidFill>
                      <a:srgbClr val="009DD9"/>
                    </a:solidFill>
                  </a:tcPr>
                </a:tc>
                <a:extLst>
                  <a:ext uri="{0D108BD9-81ED-4DB2-BD59-A6C34878D82A}">
                    <a16:rowId xmlns:a16="http://schemas.microsoft.com/office/drawing/2014/main" val="10000"/>
                  </a:ext>
                </a:extLst>
              </a:tr>
              <a:tr h="0">
                <a:tc>
                  <a:txBody>
                    <a:bodyPr/>
                    <a:lstStyle/>
                    <a:p>
                      <a:pPr marL="0" lvl="0" indent="0" algn="l" rtl="0">
                        <a:lnSpc>
                          <a:spcPct val="115000"/>
                        </a:lnSpc>
                        <a:spcBef>
                          <a:spcPts val="0"/>
                        </a:spcBef>
                        <a:spcAft>
                          <a:spcPts val="0"/>
                        </a:spcAft>
                        <a:buNone/>
                      </a:pPr>
                      <a:r>
                        <a:rPr lang="en" sz="1200" b="1"/>
                        <a:t>Elmhurst</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009DD9"/>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a:t>63%</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009DD9"/>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b="1">
                          <a:solidFill>
                            <a:srgbClr val="FF0000"/>
                          </a:solidFill>
                        </a:rPr>
                        <a:t>-$22,934,177</a:t>
                      </a:r>
                      <a:endParaRPr sz="1200" b="1">
                        <a:solidFill>
                          <a:srgbClr val="FF0000"/>
                        </a:solidFill>
                      </a:endParaRPr>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009DD9"/>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extLst>
                  <a:ext uri="{0D108BD9-81ED-4DB2-BD59-A6C34878D82A}">
                    <a16:rowId xmlns:a16="http://schemas.microsoft.com/office/drawing/2014/main" val="10001"/>
                  </a:ext>
                </a:extLst>
              </a:tr>
              <a:tr h="352425">
                <a:tc>
                  <a:txBody>
                    <a:bodyPr/>
                    <a:lstStyle/>
                    <a:p>
                      <a:pPr marL="0" lvl="0" indent="0" algn="l" rtl="0">
                        <a:lnSpc>
                          <a:spcPct val="115000"/>
                        </a:lnSpc>
                        <a:spcBef>
                          <a:spcPts val="0"/>
                        </a:spcBef>
                        <a:spcAft>
                          <a:spcPts val="0"/>
                        </a:spcAft>
                        <a:buNone/>
                      </a:pPr>
                      <a:r>
                        <a:rPr lang="en" sz="1200" b="1"/>
                        <a:t>Bronx Lebanon, Concourse Division</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63%</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 </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lnSpc>
                          <a:spcPct val="115000"/>
                        </a:lnSpc>
                        <a:spcBef>
                          <a:spcPts val="0"/>
                        </a:spcBef>
                        <a:spcAft>
                          <a:spcPts val="0"/>
                        </a:spcAft>
                        <a:buNone/>
                      </a:pPr>
                      <a:r>
                        <a:rPr lang="en" sz="1200" b="1"/>
                        <a:t>Jacobi</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a:t>62%</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b="1">
                          <a:solidFill>
                            <a:srgbClr val="FF0000"/>
                          </a:solidFill>
                        </a:rPr>
                        <a:t>-$409,055</a:t>
                      </a:r>
                      <a:endParaRPr sz="1200" b="1">
                        <a:solidFill>
                          <a:srgbClr val="FF0000"/>
                        </a:solidFill>
                      </a:endParaRPr>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extLst>
                  <a:ext uri="{0D108BD9-81ED-4DB2-BD59-A6C34878D82A}">
                    <a16:rowId xmlns:a16="http://schemas.microsoft.com/office/drawing/2014/main" val="10003"/>
                  </a:ext>
                </a:extLst>
              </a:tr>
              <a:tr h="0">
                <a:tc>
                  <a:txBody>
                    <a:bodyPr/>
                    <a:lstStyle/>
                    <a:p>
                      <a:pPr marL="0" lvl="0" indent="0" algn="l" rtl="0">
                        <a:lnSpc>
                          <a:spcPct val="115000"/>
                        </a:lnSpc>
                        <a:spcBef>
                          <a:spcPts val="0"/>
                        </a:spcBef>
                        <a:spcAft>
                          <a:spcPts val="0"/>
                        </a:spcAft>
                        <a:buNone/>
                      </a:pPr>
                      <a:r>
                        <a:rPr lang="en" sz="1200" b="1"/>
                        <a:t>Bellevue</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62%</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b="1">
                          <a:solidFill>
                            <a:srgbClr val="FF0000"/>
                          </a:solidFill>
                        </a:rPr>
                        <a:t>-$8,083,009</a:t>
                      </a:r>
                      <a:endParaRPr sz="1200" b="1">
                        <a:solidFill>
                          <a:srgbClr val="FF0000"/>
                        </a:solidFill>
                      </a:endParaRPr>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lnSpc>
                          <a:spcPct val="115000"/>
                        </a:lnSpc>
                        <a:spcBef>
                          <a:spcPts val="0"/>
                        </a:spcBef>
                        <a:spcAft>
                          <a:spcPts val="0"/>
                        </a:spcAft>
                        <a:buNone/>
                      </a:pPr>
                      <a:r>
                        <a:rPr lang="en" sz="1200" b="1"/>
                        <a:t>NY Eye and Ear Infirmary</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a:t>55%</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a:t>$3,497,782</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extLst>
                  <a:ext uri="{0D108BD9-81ED-4DB2-BD59-A6C34878D82A}">
                    <a16:rowId xmlns:a16="http://schemas.microsoft.com/office/drawing/2014/main" val="10005"/>
                  </a:ext>
                </a:extLst>
              </a:tr>
              <a:tr h="0">
                <a:tc>
                  <a:txBody>
                    <a:bodyPr/>
                    <a:lstStyle/>
                    <a:p>
                      <a:pPr marL="0" lvl="0" indent="0" algn="l" rtl="0">
                        <a:lnSpc>
                          <a:spcPct val="115000"/>
                        </a:lnSpc>
                        <a:spcBef>
                          <a:spcPts val="0"/>
                        </a:spcBef>
                        <a:spcAft>
                          <a:spcPts val="0"/>
                        </a:spcAft>
                        <a:buNone/>
                      </a:pPr>
                      <a:r>
                        <a:rPr lang="en" sz="1200" b="1"/>
                        <a:t>Coney Island</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54%</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b="1">
                          <a:solidFill>
                            <a:srgbClr val="FF0000"/>
                          </a:solidFill>
                        </a:rPr>
                        <a:t>-$11,809,769</a:t>
                      </a:r>
                      <a:endParaRPr sz="1200" b="1">
                        <a:solidFill>
                          <a:srgbClr val="FF0000"/>
                        </a:solidFill>
                      </a:endParaRPr>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l" rtl="0">
                        <a:lnSpc>
                          <a:spcPct val="115000"/>
                        </a:lnSpc>
                        <a:spcBef>
                          <a:spcPts val="0"/>
                        </a:spcBef>
                        <a:spcAft>
                          <a:spcPts val="0"/>
                        </a:spcAft>
                        <a:buNone/>
                      </a:pPr>
                      <a:r>
                        <a:rPr lang="en" sz="1200" b="1"/>
                        <a:t>Flushing</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a:t>54%</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b="1">
                          <a:solidFill>
                            <a:srgbClr val="FF0000"/>
                          </a:solidFill>
                        </a:rPr>
                        <a:t>-$12,274,090</a:t>
                      </a:r>
                      <a:endParaRPr sz="1200" b="1">
                        <a:solidFill>
                          <a:srgbClr val="FF0000"/>
                        </a:solidFill>
                      </a:endParaRPr>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extLst>
                  <a:ext uri="{0D108BD9-81ED-4DB2-BD59-A6C34878D82A}">
                    <a16:rowId xmlns:a16="http://schemas.microsoft.com/office/drawing/2014/main" val="10007"/>
                  </a:ext>
                </a:extLst>
              </a:tr>
              <a:tr h="0">
                <a:tc>
                  <a:txBody>
                    <a:bodyPr/>
                    <a:lstStyle/>
                    <a:p>
                      <a:pPr marL="0" lvl="0" indent="0" algn="l" rtl="0">
                        <a:lnSpc>
                          <a:spcPct val="115000"/>
                        </a:lnSpc>
                        <a:spcBef>
                          <a:spcPts val="0"/>
                        </a:spcBef>
                        <a:spcAft>
                          <a:spcPts val="0"/>
                        </a:spcAft>
                        <a:buNone/>
                      </a:pPr>
                      <a:r>
                        <a:rPr lang="en" sz="1200" b="1"/>
                        <a:t>Brookdale</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52%</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$29,102,060</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extLst>
                  <a:ext uri="{0D108BD9-81ED-4DB2-BD59-A6C34878D82A}">
                    <a16:rowId xmlns:a16="http://schemas.microsoft.com/office/drawing/2014/main" val="10008"/>
                  </a:ext>
                </a:extLst>
              </a:tr>
              <a:tr h="0">
                <a:tc>
                  <a:txBody>
                    <a:bodyPr/>
                    <a:lstStyle/>
                    <a:p>
                      <a:pPr marL="0" lvl="0" indent="0" algn="l" rtl="0">
                        <a:lnSpc>
                          <a:spcPct val="115000"/>
                        </a:lnSpc>
                        <a:spcBef>
                          <a:spcPts val="0"/>
                        </a:spcBef>
                        <a:spcAft>
                          <a:spcPts val="0"/>
                        </a:spcAft>
                        <a:buNone/>
                      </a:pPr>
                      <a:r>
                        <a:rPr lang="en" sz="1200" b="1"/>
                        <a:t>Jamaica</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a:t>52%</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a:t>$19,988,227</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extLst>
                  <a:ext uri="{0D108BD9-81ED-4DB2-BD59-A6C34878D82A}">
                    <a16:rowId xmlns:a16="http://schemas.microsoft.com/office/drawing/2014/main" val="10009"/>
                  </a:ext>
                </a:extLst>
              </a:tr>
              <a:tr h="352425">
                <a:tc>
                  <a:txBody>
                    <a:bodyPr/>
                    <a:lstStyle/>
                    <a:p>
                      <a:pPr marL="0" lvl="0" indent="0" algn="l" rtl="0">
                        <a:lnSpc>
                          <a:spcPct val="115000"/>
                        </a:lnSpc>
                        <a:spcBef>
                          <a:spcPts val="0"/>
                        </a:spcBef>
                        <a:spcAft>
                          <a:spcPts val="0"/>
                        </a:spcAft>
                        <a:buNone/>
                      </a:pPr>
                      <a:r>
                        <a:rPr lang="en" sz="1200" b="1"/>
                        <a:t>NY-Presbyterian, Allen Hospital</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51%</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 </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6"/>
        <p:cNvGrpSpPr/>
        <p:nvPr/>
      </p:nvGrpSpPr>
      <p:grpSpPr>
        <a:xfrm>
          <a:off x="0" y="0"/>
          <a:ext cx="0" cy="0"/>
          <a:chOff x="0" y="0"/>
          <a:chExt cx="0" cy="0"/>
        </a:xfrm>
      </p:grpSpPr>
      <p:sp>
        <p:nvSpPr>
          <p:cNvPr id="297" name="Google Shape;297;p4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References</a:t>
            </a:r>
            <a:endParaRPr/>
          </a:p>
        </p:txBody>
      </p:sp>
      <p:sp>
        <p:nvSpPr>
          <p:cNvPr id="298" name="Google Shape;298;p43"/>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fontScale="62500" lnSpcReduction="20000"/>
          </a:bodyPr>
          <a:lstStyle/>
          <a:p>
            <a:pPr marL="279400" lvl="0" indent="-279400" algn="l" rtl="0">
              <a:lnSpc>
                <a:spcPct val="200000"/>
              </a:lnSpc>
              <a:spcBef>
                <a:spcPts val="0"/>
              </a:spcBef>
              <a:spcAft>
                <a:spcPts val="0"/>
              </a:spcAft>
              <a:buClr>
                <a:schemeClr val="dk1"/>
              </a:buClr>
              <a:buSzPct val="100000"/>
              <a:buFont typeface="Arial"/>
              <a:buNone/>
            </a:pPr>
            <a:r>
              <a:rPr lang="en" sz="1100" i="1">
                <a:latin typeface="Arial"/>
                <a:ea typeface="Arial"/>
                <a:cs typeface="Arial"/>
                <a:sym typeface="Arial"/>
              </a:rPr>
              <a:t>A Report on the Hospital Indigent Care Pool</a:t>
            </a:r>
            <a:r>
              <a:rPr lang="en" sz="1100">
                <a:latin typeface="Arial"/>
                <a:ea typeface="Arial"/>
                <a:cs typeface="Arial"/>
                <a:sym typeface="Arial"/>
              </a:rPr>
              <a:t>. (n.d.). Retrieved January 28, 2021, from</a:t>
            </a:r>
            <a:r>
              <a:rPr lang="en" sz="1100">
                <a:uFill>
                  <a:noFill/>
                </a:uFill>
                <a:latin typeface="Arial"/>
                <a:ea typeface="Arial"/>
                <a:cs typeface="Arial"/>
                <a:sym typeface="Arial"/>
                <a:hlinkClick r:id="rId3"/>
              </a:rPr>
              <a:t> </a:t>
            </a:r>
            <a:r>
              <a:rPr lang="en" sz="1100" u="sng">
                <a:solidFill>
                  <a:schemeClr val="hlink"/>
                </a:solidFill>
                <a:latin typeface="Arial"/>
                <a:ea typeface="Arial"/>
                <a:cs typeface="Arial"/>
                <a:sym typeface="Arial"/>
                <a:hlinkClick r:id="rId3"/>
              </a:rPr>
              <a:t>https://www.health.ny.gov/facilities/hospital/indigent_care/2008_indigent_care_report.htm#background_a</a:t>
            </a:r>
            <a:endParaRPr sz="1100" u="sng">
              <a:solidFill>
                <a:schemeClr val="hlink"/>
              </a:solidFill>
              <a:latin typeface="Arial"/>
              <a:ea typeface="Arial"/>
              <a:cs typeface="Arial"/>
              <a:sym typeface="Arial"/>
            </a:endParaRPr>
          </a:p>
          <a:p>
            <a:pPr marL="279400" lvl="0" indent="-279400" algn="l" rtl="0">
              <a:lnSpc>
                <a:spcPct val="200000"/>
              </a:lnSpc>
              <a:spcBef>
                <a:spcPts val="0"/>
              </a:spcBef>
              <a:spcAft>
                <a:spcPts val="0"/>
              </a:spcAft>
              <a:buClr>
                <a:schemeClr val="dk1"/>
              </a:buClr>
              <a:buSzPct val="100000"/>
              <a:buFont typeface="Arial"/>
              <a:buNone/>
            </a:pPr>
            <a:r>
              <a:rPr lang="en" sz="1100">
                <a:latin typeface="Arial"/>
                <a:ea typeface="Arial"/>
                <a:cs typeface="Arial"/>
                <a:sym typeface="Arial"/>
              </a:rPr>
              <a:t>Brian M. Rosenthal, Joseph Goldstein, Sharon Otterman, &amp; Sheri Fink. (2020, July 1). </a:t>
            </a:r>
            <a:r>
              <a:rPr lang="en" sz="1100" i="1">
                <a:latin typeface="Arial"/>
                <a:ea typeface="Arial"/>
                <a:cs typeface="Arial"/>
                <a:sym typeface="Arial"/>
              </a:rPr>
              <a:t>Why Surviving Covid Might Come Down to Which NYC Hospital Admits You—The New York Times</a:t>
            </a:r>
            <a:r>
              <a:rPr lang="en" sz="1100">
                <a:latin typeface="Arial"/>
                <a:ea typeface="Arial"/>
                <a:cs typeface="Arial"/>
                <a:sym typeface="Arial"/>
              </a:rPr>
              <a:t>.</a:t>
            </a:r>
            <a:r>
              <a:rPr lang="en" sz="1100">
                <a:uFill>
                  <a:noFill/>
                </a:uFill>
                <a:latin typeface="Arial"/>
                <a:ea typeface="Arial"/>
                <a:cs typeface="Arial"/>
                <a:sym typeface="Arial"/>
                <a:hlinkClick r:id="rId4"/>
              </a:rPr>
              <a:t> </a:t>
            </a:r>
            <a:r>
              <a:rPr lang="en" sz="1100" u="sng">
                <a:solidFill>
                  <a:schemeClr val="hlink"/>
                </a:solidFill>
                <a:latin typeface="Arial"/>
                <a:ea typeface="Arial"/>
                <a:cs typeface="Arial"/>
                <a:sym typeface="Arial"/>
                <a:hlinkClick r:id="rId4"/>
              </a:rPr>
              <a:t>https://www.nytimes.com/2020/07/01/nyregion/Coronavirus-hospitals.html</a:t>
            </a:r>
            <a:endParaRPr sz="1100" u="sng">
              <a:solidFill>
                <a:schemeClr val="hlink"/>
              </a:solidFill>
              <a:latin typeface="Arial"/>
              <a:ea typeface="Arial"/>
              <a:cs typeface="Arial"/>
              <a:sym typeface="Arial"/>
            </a:endParaRPr>
          </a:p>
          <a:p>
            <a:pPr marL="279400" lvl="0" indent="-279400" algn="l" rtl="0">
              <a:lnSpc>
                <a:spcPct val="200000"/>
              </a:lnSpc>
              <a:spcBef>
                <a:spcPts val="0"/>
              </a:spcBef>
              <a:spcAft>
                <a:spcPts val="0"/>
              </a:spcAft>
              <a:buClr>
                <a:schemeClr val="dk1"/>
              </a:buClr>
              <a:buSzPct val="100000"/>
              <a:buFont typeface="Arial"/>
              <a:buNone/>
            </a:pPr>
            <a:r>
              <a:rPr lang="en" sz="1100">
                <a:latin typeface="Arial"/>
                <a:ea typeface="Arial"/>
                <a:cs typeface="Arial"/>
                <a:sym typeface="Arial"/>
              </a:rPr>
              <a:t>Carrie Tracy, JD, Elisabeth R. Benjamin, MSPH, JD, &amp; Amanda Dunker, MPP. (2018). </a:t>
            </a:r>
            <a:r>
              <a:rPr lang="en" sz="1100" i="1">
                <a:latin typeface="Arial"/>
                <a:ea typeface="Arial"/>
                <a:cs typeface="Arial"/>
                <a:sym typeface="Arial"/>
              </a:rPr>
              <a:t>Unintended Consequences—How New York State patients and safety-net hospitals are short changed</a:t>
            </a:r>
            <a:r>
              <a:rPr lang="en" sz="1100">
                <a:latin typeface="Arial"/>
                <a:ea typeface="Arial"/>
                <a:cs typeface="Arial"/>
                <a:sym typeface="Arial"/>
              </a:rPr>
              <a:t>.</a:t>
            </a:r>
            <a:r>
              <a:rPr lang="en" sz="1100">
                <a:uFill>
                  <a:noFill/>
                </a:uFill>
                <a:latin typeface="Arial"/>
                <a:ea typeface="Arial"/>
                <a:cs typeface="Arial"/>
                <a:sym typeface="Arial"/>
                <a:hlinkClick r:id="rId5"/>
              </a:rPr>
              <a:t> </a:t>
            </a:r>
            <a:r>
              <a:rPr lang="en" sz="1100" u="sng">
                <a:solidFill>
                  <a:schemeClr val="hlink"/>
                </a:solidFill>
                <a:latin typeface="Arial"/>
                <a:ea typeface="Arial"/>
                <a:cs typeface="Arial"/>
                <a:sym typeface="Arial"/>
                <a:hlinkClick r:id="rId5"/>
              </a:rPr>
              <a:t>https://www.cssny.org/publications/entry/unintended_consequences</a:t>
            </a:r>
            <a:endParaRPr sz="1100" u="sng">
              <a:solidFill>
                <a:schemeClr val="hlink"/>
              </a:solidFill>
              <a:latin typeface="Arial"/>
              <a:ea typeface="Arial"/>
              <a:cs typeface="Arial"/>
              <a:sym typeface="Arial"/>
            </a:endParaRPr>
          </a:p>
          <a:p>
            <a:pPr marL="279400" lvl="0" indent="-279400" algn="l" rtl="0">
              <a:lnSpc>
                <a:spcPct val="200000"/>
              </a:lnSpc>
              <a:spcBef>
                <a:spcPts val="0"/>
              </a:spcBef>
              <a:spcAft>
                <a:spcPts val="0"/>
              </a:spcAft>
              <a:buClr>
                <a:schemeClr val="dk1"/>
              </a:buClr>
              <a:buSzPct val="100000"/>
              <a:buFont typeface="Arial"/>
              <a:buNone/>
            </a:pPr>
            <a:r>
              <a:rPr lang="en" sz="1100">
                <a:latin typeface="Arial"/>
                <a:ea typeface="Arial"/>
                <a:cs typeface="Arial"/>
                <a:sym typeface="Arial"/>
              </a:rPr>
              <a:t>Hooked on HCRA: New York’s 24-Year Health Tax Habit. (2020, March 11). </a:t>
            </a:r>
            <a:r>
              <a:rPr lang="en" sz="1100" i="1">
                <a:latin typeface="Arial"/>
                <a:ea typeface="Arial"/>
                <a:cs typeface="Arial"/>
                <a:sym typeface="Arial"/>
              </a:rPr>
              <a:t>Empire Center for Public Policy</a:t>
            </a:r>
            <a:r>
              <a:rPr lang="en" sz="1100">
                <a:latin typeface="Arial"/>
                <a:ea typeface="Arial"/>
                <a:cs typeface="Arial"/>
                <a:sym typeface="Arial"/>
              </a:rPr>
              <a:t>.</a:t>
            </a:r>
            <a:r>
              <a:rPr lang="en" sz="1100">
                <a:uFill>
                  <a:noFill/>
                </a:uFill>
                <a:latin typeface="Arial"/>
                <a:ea typeface="Arial"/>
                <a:cs typeface="Arial"/>
                <a:sym typeface="Arial"/>
                <a:hlinkClick r:id="rId6"/>
              </a:rPr>
              <a:t> </a:t>
            </a:r>
            <a:r>
              <a:rPr lang="en" sz="1100" u="sng">
                <a:solidFill>
                  <a:schemeClr val="hlink"/>
                </a:solidFill>
                <a:latin typeface="Arial"/>
                <a:ea typeface="Arial"/>
                <a:cs typeface="Arial"/>
                <a:sym typeface="Arial"/>
                <a:hlinkClick r:id="rId6"/>
              </a:rPr>
              <a:t>https://www.empirecenter.org/publications/hooked-on-hcra-new-yorks-24-year-health-tax-habit/</a:t>
            </a:r>
            <a:endParaRPr sz="1100" u="sng">
              <a:solidFill>
                <a:schemeClr val="hlink"/>
              </a:solidFill>
              <a:latin typeface="Arial"/>
              <a:ea typeface="Arial"/>
              <a:cs typeface="Arial"/>
              <a:sym typeface="Arial"/>
            </a:endParaRPr>
          </a:p>
          <a:p>
            <a:pPr marL="279400" lvl="0" indent="-279400" algn="l" rtl="0">
              <a:lnSpc>
                <a:spcPct val="200000"/>
              </a:lnSpc>
              <a:spcBef>
                <a:spcPts val="0"/>
              </a:spcBef>
              <a:spcAft>
                <a:spcPts val="0"/>
              </a:spcAft>
              <a:buClr>
                <a:schemeClr val="dk1"/>
              </a:buClr>
              <a:buSzPct val="100000"/>
              <a:buFont typeface="Arial"/>
              <a:buNone/>
            </a:pPr>
            <a:r>
              <a:rPr lang="en" sz="1100" i="1">
                <a:latin typeface="Arial"/>
                <a:ea typeface="Arial"/>
                <a:cs typeface="Arial"/>
                <a:sym typeface="Arial"/>
              </a:rPr>
              <a:t>How New York’s ‘indigent’ health aid goes to the rich</a:t>
            </a:r>
            <a:r>
              <a:rPr lang="en" sz="1100">
                <a:latin typeface="Arial"/>
                <a:ea typeface="Arial"/>
                <a:cs typeface="Arial"/>
                <a:sym typeface="Arial"/>
              </a:rPr>
              <a:t>. (n.d.). Retrieved January 28, 2021, from</a:t>
            </a:r>
            <a:r>
              <a:rPr lang="en" sz="1100">
                <a:uFill>
                  <a:noFill/>
                </a:uFill>
                <a:latin typeface="Arial"/>
                <a:ea typeface="Arial"/>
                <a:cs typeface="Arial"/>
                <a:sym typeface="Arial"/>
                <a:hlinkClick r:id="rId7"/>
              </a:rPr>
              <a:t> </a:t>
            </a:r>
            <a:r>
              <a:rPr lang="en" sz="1100" u="sng">
                <a:solidFill>
                  <a:schemeClr val="hlink"/>
                </a:solidFill>
                <a:latin typeface="Arial"/>
                <a:ea typeface="Arial"/>
                <a:cs typeface="Arial"/>
                <a:sym typeface="Arial"/>
                <a:hlinkClick r:id="rId7"/>
              </a:rPr>
              <a:t>https://nypost.com/2017/09/21/how-new-yorks-indigent-health-aid-goes-to-the-rich/</a:t>
            </a:r>
            <a:endParaRPr sz="1100" u="sng">
              <a:solidFill>
                <a:schemeClr val="hlink"/>
              </a:solidFill>
              <a:latin typeface="Arial"/>
              <a:ea typeface="Arial"/>
              <a:cs typeface="Arial"/>
              <a:sym typeface="Arial"/>
            </a:endParaRPr>
          </a:p>
          <a:p>
            <a:pPr marL="279400" lvl="0" indent="-279400" algn="l" rtl="0">
              <a:lnSpc>
                <a:spcPct val="200000"/>
              </a:lnSpc>
              <a:spcBef>
                <a:spcPts val="0"/>
              </a:spcBef>
              <a:spcAft>
                <a:spcPts val="0"/>
              </a:spcAft>
              <a:buClr>
                <a:schemeClr val="dk1"/>
              </a:buClr>
              <a:buSzPct val="100000"/>
              <a:buFont typeface="Arial"/>
              <a:buNone/>
            </a:pPr>
            <a:r>
              <a:rPr lang="en" sz="1100" i="1">
                <a:latin typeface="Arial"/>
                <a:ea typeface="Arial"/>
                <a:cs typeface="Arial"/>
                <a:sym typeface="Arial"/>
              </a:rPr>
              <a:t>Icahn School of Medicine at Mount Sinai—Pediatric clinic</a:t>
            </a:r>
            <a:r>
              <a:rPr lang="en" sz="1100">
                <a:latin typeface="Arial"/>
                <a:ea typeface="Arial"/>
                <a:cs typeface="Arial"/>
                <a:sym typeface="Arial"/>
              </a:rPr>
              <a:t>. (n.d.). PKD Foundation. Retrieved February 4, 2021, from</a:t>
            </a:r>
            <a:r>
              <a:rPr lang="en" sz="1100">
                <a:uFill>
                  <a:noFill/>
                </a:uFill>
                <a:latin typeface="Arial"/>
                <a:ea typeface="Arial"/>
                <a:cs typeface="Arial"/>
                <a:sym typeface="Arial"/>
                <a:hlinkClick r:id="rId8"/>
              </a:rPr>
              <a:t> </a:t>
            </a:r>
            <a:r>
              <a:rPr lang="en" sz="1100" u="sng">
                <a:solidFill>
                  <a:schemeClr val="hlink"/>
                </a:solidFill>
                <a:latin typeface="Arial"/>
                <a:ea typeface="Arial"/>
                <a:cs typeface="Arial"/>
                <a:sym typeface="Arial"/>
                <a:hlinkClick r:id="rId8"/>
              </a:rPr>
              <a:t>http://pkdcure.org/medical_center/icahn-school-of-medicine-at-mount-sinai-2/</a:t>
            </a:r>
            <a:endParaRPr sz="1100" u="sng">
              <a:solidFill>
                <a:schemeClr val="hlink"/>
              </a:solidFill>
              <a:latin typeface="Arial"/>
              <a:ea typeface="Arial"/>
              <a:cs typeface="Arial"/>
              <a:sym typeface="Arial"/>
            </a:endParaRPr>
          </a:p>
          <a:p>
            <a:pPr marL="279400" lvl="0" indent="-279400" algn="l" rtl="0">
              <a:lnSpc>
                <a:spcPct val="200000"/>
              </a:lnSpc>
              <a:spcBef>
                <a:spcPts val="0"/>
              </a:spcBef>
              <a:spcAft>
                <a:spcPts val="0"/>
              </a:spcAft>
              <a:buClr>
                <a:schemeClr val="dk1"/>
              </a:buClr>
              <a:buSzPct val="100000"/>
              <a:buFont typeface="Arial"/>
              <a:buNone/>
            </a:pPr>
            <a:r>
              <a:rPr lang="en" sz="1100" i="1">
                <a:latin typeface="Arial"/>
                <a:ea typeface="Arial"/>
                <a:cs typeface="Arial"/>
                <a:sym typeface="Arial"/>
              </a:rPr>
              <a:t>Medicaid Enrollment Continues to Rise</a:t>
            </a:r>
            <a:r>
              <a:rPr lang="en" sz="1100">
                <a:latin typeface="Arial"/>
                <a:ea typeface="Arial"/>
                <a:cs typeface="Arial"/>
                <a:sym typeface="Arial"/>
              </a:rPr>
              <a:t>. (2020, September 9). Center on Budget and Policy Priorities.</a:t>
            </a:r>
            <a:r>
              <a:rPr lang="en" sz="1100">
                <a:uFill>
                  <a:noFill/>
                </a:uFill>
                <a:latin typeface="Arial"/>
                <a:ea typeface="Arial"/>
                <a:cs typeface="Arial"/>
                <a:sym typeface="Arial"/>
                <a:hlinkClick r:id="rId9"/>
              </a:rPr>
              <a:t> </a:t>
            </a:r>
            <a:r>
              <a:rPr lang="en" sz="1100" u="sng">
                <a:solidFill>
                  <a:schemeClr val="hlink"/>
                </a:solidFill>
                <a:latin typeface="Arial"/>
                <a:ea typeface="Arial"/>
                <a:cs typeface="Arial"/>
                <a:sym typeface="Arial"/>
                <a:hlinkClick r:id="rId9"/>
              </a:rPr>
              <a:t>https://www.cbpp.org/blog/medicaid-enrollment-continues-to-rise</a:t>
            </a:r>
            <a:endParaRPr sz="1100" u="sng">
              <a:solidFill>
                <a:schemeClr val="hlink"/>
              </a:solidFill>
              <a:latin typeface="Arial"/>
              <a:ea typeface="Arial"/>
              <a:cs typeface="Arial"/>
              <a:sym typeface="Arial"/>
            </a:endParaRPr>
          </a:p>
          <a:p>
            <a:pPr marL="279400" lvl="0" indent="-279400" algn="l" rtl="0">
              <a:lnSpc>
                <a:spcPct val="200000"/>
              </a:lnSpc>
              <a:spcBef>
                <a:spcPts val="0"/>
              </a:spcBef>
              <a:spcAft>
                <a:spcPts val="0"/>
              </a:spcAft>
              <a:buClr>
                <a:schemeClr val="dk1"/>
              </a:buClr>
              <a:buSzPct val="100000"/>
              <a:buFont typeface="Arial"/>
              <a:buNone/>
            </a:pPr>
            <a:r>
              <a:rPr lang="en" sz="1100">
                <a:latin typeface="Arial"/>
                <a:ea typeface="Arial"/>
                <a:cs typeface="Arial"/>
                <a:sym typeface="Arial"/>
              </a:rPr>
              <a:t>Medicaid Matters. (n.d.). </a:t>
            </a:r>
            <a:r>
              <a:rPr lang="en" sz="1100" i="1">
                <a:latin typeface="Arial"/>
                <a:ea typeface="Arial"/>
                <a:cs typeface="Arial"/>
                <a:sym typeface="Arial"/>
              </a:rPr>
              <a:t>ICP-statement-2020-2021-Final.pdf</a:t>
            </a:r>
            <a:r>
              <a:rPr lang="en" sz="1100">
                <a:latin typeface="Arial"/>
                <a:ea typeface="Arial"/>
                <a:cs typeface="Arial"/>
                <a:sym typeface="Arial"/>
              </a:rPr>
              <a:t>. Retrieved February 4, 2021, from</a:t>
            </a:r>
            <a:r>
              <a:rPr lang="en" sz="1100">
                <a:uFill>
                  <a:noFill/>
                </a:uFill>
                <a:latin typeface="Arial"/>
                <a:ea typeface="Arial"/>
                <a:cs typeface="Arial"/>
                <a:sym typeface="Arial"/>
                <a:hlinkClick r:id="rId10"/>
              </a:rPr>
              <a:t> </a:t>
            </a:r>
            <a:r>
              <a:rPr lang="en" sz="1100" u="sng">
                <a:solidFill>
                  <a:schemeClr val="hlink"/>
                </a:solidFill>
                <a:latin typeface="Arial"/>
                <a:ea typeface="Arial"/>
                <a:cs typeface="Arial"/>
                <a:sym typeface="Arial"/>
                <a:hlinkClick r:id="rId10"/>
              </a:rPr>
              <a:t>https://medicaidmattersny.org/wp-content/uploads/2021/01/ICP-statement-2020-2021-Final.pdf</a:t>
            </a:r>
            <a:endParaRPr sz="1100" u="sng">
              <a:solidFill>
                <a:schemeClr val="hlink"/>
              </a:solidFill>
              <a:latin typeface="Arial"/>
              <a:ea typeface="Arial"/>
              <a:cs typeface="Arial"/>
              <a:sym typeface="Arial"/>
            </a:endParaRPr>
          </a:p>
          <a:p>
            <a:pPr marL="279400" lvl="0" indent="-279400" algn="l" rtl="0">
              <a:lnSpc>
                <a:spcPct val="200000"/>
              </a:lnSpc>
              <a:spcBef>
                <a:spcPts val="0"/>
              </a:spcBef>
              <a:spcAft>
                <a:spcPts val="0"/>
              </a:spcAft>
              <a:buClr>
                <a:schemeClr val="dk1"/>
              </a:buClr>
              <a:buSzPct val="100000"/>
              <a:buFont typeface="Arial"/>
              <a:buNone/>
            </a:pPr>
            <a:r>
              <a:rPr lang="en" sz="1100" i="1">
                <a:latin typeface="Arial"/>
                <a:ea typeface="Arial"/>
                <a:cs typeface="Arial"/>
                <a:sym typeface="Arial"/>
              </a:rPr>
              <a:t>New York State Indigent Care Pool Workgroup Report</a:t>
            </a:r>
            <a:r>
              <a:rPr lang="en" sz="1100">
                <a:latin typeface="Arial"/>
                <a:ea typeface="Arial"/>
                <a:cs typeface="Arial"/>
                <a:sym typeface="Arial"/>
              </a:rPr>
              <a:t>. (n.d.). 12.</a:t>
            </a:r>
            <a:endParaRPr sz="1100">
              <a:latin typeface="Arial"/>
              <a:ea typeface="Arial"/>
              <a:cs typeface="Arial"/>
              <a:sym typeface="Arial"/>
            </a:endParaRPr>
          </a:p>
          <a:p>
            <a:pPr marL="279400" lvl="0" indent="-279400" algn="l" rtl="0">
              <a:lnSpc>
                <a:spcPct val="200000"/>
              </a:lnSpc>
              <a:spcBef>
                <a:spcPts val="0"/>
              </a:spcBef>
              <a:spcAft>
                <a:spcPts val="0"/>
              </a:spcAft>
              <a:buClr>
                <a:schemeClr val="dk1"/>
              </a:buClr>
              <a:buSzPct val="100000"/>
              <a:buFont typeface="Arial"/>
              <a:buNone/>
            </a:pPr>
            <a:r>
              <a:rPr lang="en" sz="1100" i="1">
                <a:latin typeface="Arial"/>
                <a:ea typeface="Arial"/>
                <a:cs typeface="Arial"/>
                <a:sym typeface="Arial"/>
              </a:rPr>
              <a:t>N.Y. Hospitals Face $400 Million in Cuts Even as Virus Battle Rages—The New York Times</a:t>
            </a:r>
            <a:r>
              <a:rPr lang="en" sz="1100">
                <a:latin typeface="Arial"/>
                <a:ea typeface="Arial"/>
                <a:cs typeface="Arial"/>
                <a:sym typeface="Arial"/>
              </a:rPr>
              <a:t>. (n.d.). Retrieved February 4, 2021, from</a:t>
            </a:r>
            <a:r>
              <a:rPr lang="en" sz="1100">
                <a:uFill>
                  <a:noFill/>
                </a:uFill>
                <a:latin typeface="Arial"/>
                <a:ea typeface="Arial"/>
                <a:cs typeface="Arial"/>
                <a:sym typeface="Arial"/>
                <a:hlinkClick r:id="rId11"/>
              </a:rPr>
              <a:t> </a:t>
            </a:r>
            <a:r>
              <a:rPr lang="en" sz="1100" u="sng">
                <a:solidFill>
                  <a:schemeClr val="hlink"/>
                </a:solidFill>
                <a:latin typeface="Arial"/>
                <a:ea typeface="Arial"/>
                <a:cs typeface="Arial"/>
                <a:sym typeface="Arial"/>
                <a:hlinkClick r:id="rId11"/>
              </a:rPr>
              <a:t>https://www.nytimes.com/2020/03/30/nyregion/coronavirus-hospitals-medicaid-budget.html</a:t>
            </a:r>
            <a:endParaRPr sz="1100" u="sng">
              <a:solidFill>
                <a:schemeClr val="hlink"/>
              </a:solidFill>
              <a:latin typeface="Arial"/>
              <a:ea typeface="Arial"/>
              <a:cs typeface="Arial"/>
              <a:sym typeface="Arial"/>
            </a:endParaRPr>
          </a:p>
          <a:p>
            <a:pPr marL="279400" lvl="0" indent="-279400" algn="l" rtl="0">
              <a:lnSpc>
                <a:spcPct val="200000"/>
              </a:lnSpc>
              <a:spcBef>
                <a:spcPts val="0"/>
              </a:spcBef>
              <a:spcAft>
                <a:spcPts val="0"/>
              </a:spcAft>
              <a:buClr>
                <a:schemeClr val="dk1"/>
              </a:buClr>
              <a:buSzPct val="100000"/>
              <a:buFont typeface="Arial"/>
              <a:buNone/>
            </a:pPr>
            <a:r>
              <a:rPr lang="en" sz="1100">
                <a:latin typeface="Arial"/>
                <a:ea typeface="Arial"/>
                <a:cs typeface="Arial"/>
                <a:sym typeface="Arial"/>
              </a:rPr>
              <a:t>Roosa Tikkanen, M.P.H., M.Res, Steffie Woodhandler, M.D., M.P.H., &amp; David Himmelstein, M.D. (2017). </a:t>
            </a:r>
            <a:r>
              <a:rPr lang="en" sz="1100" i="1">
                <a:latin typeface="Arial"/>
                <a:ea typeface="Arial"/>
                <a:cs typeface="Arial"/>
                <a:sym typeface="Arial"/>
              </a:rPr>
              <a:t>An Examination of Indigent Care Pool Allocation</a:t>
            </a:r>
            <a:r>
              <a:rPr lang="en" sz="1100">
                <a:latin typeface="Arial"/>
                <a:ea typeface="Arial"/>
                <a:cs typeface="Arial"/>
                <a:sym typeface="Arial"/>
              </a:rPr>
              <a:t>.</a:t>
            </a:r>
            <a:r>
              <a:rPr lang="en" sz="1100">
                <a:uFill>
                  <a:noFill/>
                </a:uFill>
                <a:latin typeface="Arial"/>
                <a:ea typeface="Arial"/>
                <a:cs typeface="Arial"/>
                <a:sym typeface="Arial"/>
                <a:hlinkClick r:id="rId12"/>
              </a:rPr>
              <a:t> </a:t>
            </a:r>
            <a:r>
              <a:rPr lang="en" sz="1100" u="sng">
                <a:solidFill>
                  <a:schemeClr val="hlink"/>
                </a:solidFill>
                <a:latin typeface="Arial"/>
                <a:ea typeface="Arial"/>
                <a:cs typeface="Arial"/>
                <a:sym typeface="Arial"/>
                <a:hlinkClick r:id="rId12"/>
              </a:rPr>
              <a:t>https://nyshealthfoundation.org/wp-content/uploads/2017/12/examination-of-indigent-care-pool-allocation-march-2017.pdf</a:t>
            </a:r>
            <a:endParaRPr sz="1100" u="sng">
              <a:solidFill>
                <a:schemeClr val="hlink"/>
              </a:solidFill>
              <a:latin typeface="Arial"/>
              <a:ea typeface="Arial"/>
              <a:cs typeface="Arial"/>
              <a:sym typeface="Arial"/>
            </a:endParaRPr>
          </a:p>
          <a:p>
            <a:pPr marL="279400" lvl="0" indent="-279400" algn="l" rtl="0">
              <a:lnSpc>
                <a:spcPct val="200000"/>
              </a:lnSpc>
              <a:spcBef>
                <a:spcPts val="0"/>
              </a:spcBef>
              <a:spcAft>
                <a:spcPts val="0"/>
              </a:spcAft>
              <a:buClr>
                <a:schemeClr val="dk1"/>
              </a:buClr>
              <a:buSzPct val="100000"/>
              <a:buFont typeface="Arial"/>
              <a:buNone/>
            </a:pPr>
            <a:r>
              <a:rPr lang="en" sz="1100" i="1">
                <a:latin typeface="Arial"/>
                <a:ea typeface="Arial"/>
                <a:cs typeface="Arial"/>
                <a:sym typeface="Arial"/>
              </a:rPr>
              <a:t>What Small Business Owners Need to Know About Bad Debt</a:t>
            </a:r>
            <a:r>
              <a:rPr lang="en" sz="1100">
                <a:latin typeface="Arial"/>
                <a:ea typeface="Arial"/>
                <a:cs typeface="Arial"/>
                <a:sym typeface="Arial"/>
              </a:rPr>
              <a:t>. (2018, April 24). Patriot Software.</a:t>
            </a:r>
            <a:r>
              <a:rPr lang="en" sz="1100">
                <a:uFill>
                  <a:noFill/>
                </a:uFill>
                <a:latin typeface="Arial"/>
                <a:ea typeface="Arial"/>
                <a:cs typeface="Arial"/>
                <a:sym typeface="Arial"/>
                <a:hlinkClick r:id="rId13"/>
              </a:rPr>
              <a:t> </a:t>
            </a:r>
            <a:r>
              <a:rPr lang="en" sz="1100" u="sng">
                <a:solidFill>
                  <a:schemeClr val="hlink"/>
                </a:solidFill>
                <a:latin typeface="Arial"/>
                <a:ea typeface="Arial"/>
                <a:cs typeface="Arial"/>
                <a:sym typeface="Arial"/>
                <a:hlinkClick r:id="rId13"/>
              </a:rPr>
              <a:t>https://www.patriotsoftware.com/blog/accounting/bad-debt/</a:t>
            </a:r>
            <a:endParaRPr sz="1100" u="sng">
              <a:solidFill>
                <a:schemeClr val="hlink"/>
              </a:solidFill>
              <a:latin typeface="Arial"/>
              <a:ea typeface="Arial"/>
              <a:cs typeface="Arial"/>
              <a:sym typeface="Arial"/>
            </a:endParaRPr>
          </a:p>
          <a:p>
            <a:pPr marL="0" lvl="0" indent="0" algn="l" rtl="0">
              <a:spcBef>
                <a:spcPts val="0"/>
              </a:spcBef>
              <a:spcAft>
                <a:spcPts val="1200"/>
              </a:spcAft>
              <a:buNone/>
            </a:pPr>
            <a:endParaRPr sz="1100" i="1">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2615550" y="249100"/>
            <a:ext cx="3912900" cy="572700"/>
          </a:xfrm>
          <a:prstGeom prst="rect">
            <a:avLst/>
          </a:prstGeom>
          <a:no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rgbClr val="000000"/>
                </a:solidFill>
              </a:rPr>
              <a:t>Safety Net Hospitals</a:t>
            </a:r>
            <a:endParaRPr>
              <a:solidFill>
                <a:srgbClr val="000000"/>
              </a:solidFill>
            </a:endParaRPr>
          </a:p>
        </p:txBody>
      </p:sp>
      <p:sp>
        <p:nvSpPr>
          <p:cNvPr id="81" name="Google Shape;81;p16"/>
          <p:cNvSpPr txBox="1"/>
          <p:nvPr/>
        </p:nvSpPr>
        <p:spPr>
          <a:xfrm>
            <a:off x="169200" y="974850"/>
            <a:ext cx="8805600" cy="3771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Meet any of the Three Criteria:</a:t>
            </a:r>
            <a:endParaRPr sz="1900"/>
          </a:p>
          <a:p>
            <a:pPr marL="457200" marR="0" lvl="0" indent="-349250" algn="l" rtl="0">
              <a:lnSpc>
                <a:spcPct val="100000"/>
              </a:lnSpc>
              <a:spcBef>
                <a:spcPts val="0"/>
              </a:spcBef>
              <a:spcAft>
                <a:spcPts val="0"/>
              </a:spcAft>
              <a:buSzPts val="1900"/>
              <a:buAutoNum type="arabicPeriod"/>
            </a:pPr>
            <a:r>
              <a:rPr lang="en" sz="1900"/>
              <a:t>Any private hospital that meets all of the following criteria</a:t>
            </a:r>
            <a:endParaRPr sz="1900"/>
          </a:p>
          <a:p>
            <a:pPr marL="914400" marR="0" lvl="1" indent="-336550" algn="l" rtl="0">
              <a:lnSpc>
                <a:spcPct val="100000"/>
              </a:lnSpc>
              <a:spcBef>
                <a:spcPts val="0"/>
              </a:spcBef>
              <a:spcAft>
                <a:spcPts val="0"/>
              </a:spcAft>
              <a:buSzPts val="1700"/>
              <a:buAutoNum type="alphaLcPeriod"/>
            </a:pPr>
            <a:r>
              <a:rPr lang="en" sz="1700"/>
              <a:t>50% or more of all patients treated (inpatient and outpatient) receive Medicaid or are medically uninsured; and</a:t>
            </a:r>
            <a:endParaRPr sz="1700"/>
          </a:p>
          <a:p>
            <a:pPr marL="914400" marR="0" lvl="1" indent="-336550" algn="l" rtl="0">
              <a:lnSpc>
                <a:spcPct val="100000"/>
              </a:lnSpc>
              <a:spcBef>
                <a:spcPts val="0"/>
              </a:spcBef>
              <a:spcAft>
                <a:spcPts val="0"/>
              </a:spcAft>
              <a:buSzPts val="1700"/>
              <a:buAutoNum type="alphaLcPeriod"/>
            </a:pPr>
            <a:r>
              <a:rPr lang="en" sz="1700"/>
              <a:t>40% or more of inpatient discharges are covered by Medicaid; and,</a:t>
            </a:r>
            <a:endParaRPr sz="1700"/>
          </a:p>
          <a:p>
            <a:pPr marL="914400" marR="0" lvl="1" indent="-336550" algn="l" rtl="0">
              <a:lnSpc>
                <a:spcPct val="100000"/>
              </a:lnSpc>
              <a:spcBef>
                <a:spcPts val="0"/>
              </a:spcBef>
              <a:spcAft>
                <a:spcPts val="0"/>
              </a:spcAft>
              <a:buSzPts val="1700"/>
              <a:buAutoNum type="alphaLcPeriod"/>
            </a:pPr>
            <a:r>
              <a:rPr lang="en" sz="1700"/>
              <a:t>No more than 25% of inpatient discharges are covered by private insurance; and</a:t>
            </a:r>
            <a:endParaRPr sz="1700"/>
          </a:p>
          <a:p>
            <a:pPr marL="914400" marR="0" lvl="1" indent="-336550" algn="l" rtl="0">
              <a:lnSpc>
                <a:spcPct val="100000"/>
              </a:lnSpc>
              <a:spcBef>
                <a:spcPts val="0"/>
              </a:spcBef>
              <a:spcAft>
                <a:spcPts val="0"/>
              </a:spcAft>
              <a:buSzPts val="1700"/>
              <a:buAutoNum type="alphaLcPeriod"/>
            </a:pPr>
            <a:r>
              <a:rPr lang="en" sz="1700"/>
              <a:t>At least 3% of patients receiving services are uninsured; and</a:t>
            </a:r>
            <a:endParaRPr sz="1700"/>
          </a:p>
          <a:p>
            <a:pPr marL="914400" marR="0" lvl="1" indent="-336550" algn="l" rtl="0">
              <a:lnSpc>
                <a:spcPct val="100000"/>
              </a:lnSpc>
              <a:spcBef>
                <a:spcPts val="0"/>
              </a:spcBef>
              <a:spcAft>
                <a:spcPts val="0"/>
              </a:spcAft>
              <a:buSzPts val="1700"/>
              <a:buAutoNum type="alphaLcPeriod"/>
            </a:pPr>
            <a:r>
              <a:rPr lang="en" sz="1700"/>
              <a:t>Provides care to uninsured patient in all services, including emergency, hospital based and community clinics, dental and prenatal care.</a:t>
            </a:r>
            <a:endParaRPr sz="1700"/>
          </a:p>
          <a:p>
            <a:pPr marL="457200" marR="0" lvl="0" indent="-349250" algn="l" rtl="0">
              <a:lnSpc>
                <a:spcPct val="100000"/>
              </a:lnSpc>
              <a:spcBef>
                <a:spcPts val="0"/>
              </a:spcBef>
              <a:spcAft>
                <a:spcPts val="0"/>
              </a:spcAft>
              <a:buSzPts val="1900"/>
              <a:buAutoNum type="arabicPeriod"/>
            </a:pPr>
            <a:r>
              <a:rPr lang="en" sz="1900"/>
              <a:t>Any public hospital operated by a county, municipality or public benefit corporation, regardless of its patient population characteristics.</a:t>
            </a:r>
            <a:endParaRPr sz="1900"/>
          </a:p>
          <a:p>
            <a:pPr marL="457200" marR="0" lvl="0" indent="-349250" algn="l" rtl="0">
              <a:lnSpc>
                <a:spcPct val="100000"/>
              </a:lnSpc>
              <a:spcBef>
                <a:spcPts val="0"/>
              </a:spcBef>
              <a:spcAft>
                <a:spcPts val="0"/>
              </a:spcAft>
              <a:buSzPts val="1900"/>
              <a:buAutoNum type="arabicPeriod"/>
            </a:pPr>
            <a:r>
              <a:rPr lang="en" sz="1900"/>
              <a:t>Any hospital that is federally designated as a critical access or sole community provider facility.</a:t>
            </a:r>
            <a:endParaRPr sz="19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5"/>
        <p:cNvGrpSpPr/>
        <p:nvPr/>
      </p:nvGrpSpPr>
      <p:grpSpPr>
        <a:xfrm>
          <a:off x="0" y="0"/>
          <a:ext cx="0" cy="0"/>
          <a:chOff x="0" y="0"/>
          <a:chExt cx="0" cy="0"/>
        </a:xfrm>
      </p:grpSpPr>
      <p:pic>
        <p:nvPicPr>
          <p:cNvPr id="86" name="Google Shape;86;p17"/>
          <p:cNvPicPr preferRelativeResize="0"/>
          <p:nvPr/>
        </p:nvPicPr>
        <p:blipFill>
          <a:blip r:embed="rId3">
            <a:alphaModFix amt="76000"/>
          </a:blip>
          <a:stretch>
            <a:fillRect/>
          </a:stretch>
        </p:blipFill>
        <p:spPr>
          <a:xfrm>
            <a:off x="1276937" y="1"/>
            <a:ext cx="6336688" cy="4945700"/>
          </a:xfrm>
          <a:prstGeom prst="rect">
            <a:avLst/>
          </a:prstGeom>
          <a:noFill/>
          <a:ln>
            <a:noFill/>
          </a:ln>
        </p:spPr>
      </p:pic>
      <p:sp>
        <p:nvSpPr>
          <p:cNvPr id="87" name="Google Shape;87;p17"/>
          <p:cNvSpPr txBox="1">
            <a:spLocks noGrp="1"/>
          </p:cNvSpPr>
          <p:nvPr>
            <p:ph type="title"/>
          </p:nvPr>
        </p:nvSpPr>
        <p:spPr>
          <a:xfrm>
            <a:off x="1818150" y="1373925"/>
            <a:ext cx="5507700" cy="2278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700">
                <a:solidFill>
                  <a:srgbClr val="000000"/>
                </a:solidFill>
              </a:rPr>
              <a:t>DSH Funding is Meant to Only go to Safety Net Hospitals. NY is One of Only Three States that Provides DSH Funding to 90% of its Hospitals.</a:t>
            </a:r>
            <a:endParaRPr sz="27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1"/>
        <p:cNvGrpSpPr/>
        <p:nvPr/>
      </p:nvGrpSpPr>
      <p:grpSpPr>
        <a:xfrm>
          <a:off x="0" y="0"/>
          <a:ext cx="0" cy="0"/>
          <a:chOff x="0" y="0"/>
          <a:chExt cx="0" cy="0"/>
        </a:xfrm>
      </p:grpSpPr>
      <p:sp>
        <p:nvSpPr>
          <p:cNvPr id="92" name="Google Shape;92;p18"/>
          <p:cNvSpPr txBox="1"/>
          <p:nvPr/>
        </p:nvSpPr>
        <p:spPr>
          <a:xfrm>
            <a:off x="1189950" y="429825"/>
            <a:ext cx="67641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a:latin typeface="Old Standard TT"/>
                <a:ea typeface="Old Standard TT"/>
                <a:cs typeface="Old Standard TT"/>
                <a:sym typeface="Old Standard TT"/>
              </a:rPr>
              <a:t>Sample of Hospitals Receiving ICP Funds</a:t>
            </a:r>
            <a:endParaRPr sz="2700">
              <a:latin typeface="Old Standard TT"/>
              <a:ea typeface="Old Standard TT"/>
              <a:cs typeface="Old Standard TT"/>
              <a:sym typeface="Old Standard TT"/>
            </a:endParaRPr>
          </a:p>
        </p:txBody>
      </p:sp>
      <p:graphicFrame>
        <p:nvGraphicFramePr>
          <p:cNvPr id="93" name="Google Shape;93;p18"/>
          <p:cNvGraphicFramePr/>
          <p:nvPr/>
        </p:nvGraphicFramePr>
        <p:xfrm>
          <a:off x="1447800" y="1112425"/>
          <a:ext cx="3000000" cy="3000000"/>
        </p:xfrm>
        <a:graphic>
          <a:graphicData uri="http://schemas.openxmlformats.org/drawingml/2006/table">
            <a:tbl>
              <a:tblPr>
                <a:noFill/>
                <a:tableStyleId>{4631DEA4-FA81-415C-9193-D789673D9DFC}</a:tableStyleId>
              </a:tblPr>
              <a:tblGrid>
                <a:gridCol w="31242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tblGrid>
              <a:tr h="352425">
                <a:tc>
                  <a:txBody>
                    <a:bodyPr/>
                    <a:lstStyle/>
                    <a:p>
                      <a:pPr marL="0" lvl="0" indent="0" algn="l" rtl="0">
                        <a:lnSpc>
                          <a:spcPct val="115000"/>
                        </a:lnSpc>
                        <a:spcBef>
                          <a:spcPts val="0"/>
                        </a:spcBef>
                        <a:spcAft>
                          <a:spcPts val="0"/>
                        </a:spcAft>
                        <a:buNone/>
                      </a:pPr>
                      <a:r>
                        <a:rPr lang="en" sz="1200" b="1">
                          <a:solidFill>
                            <a:srgbClr val="FFFFFF"/>
                          </a:solidFill>
                        </a:rPr>
                        <a:t>Hospital Name</a:t>
                      </a:r>
                      <a:endParaRPr sz="1200" b="1">
                        <a:solidFill>
                          <a:srgbClr val="FFFFFF"/>
                        </a:solidFill>
                      </a:endParaRPr>
                    </a:p>
                  </a:txBody>
                  <a:tcPr marL="68575" marR="68575" marT="91425" marB="91425">
                    <a:lnL w="12650" cap="flat" cmpd="sng">
                      <a:solidFill>
                        <a:srgbClr val="009DD9"/>
                      </a:solidFill>
                      <a:prstDash val="solid"/>
                      <a:round/>
                      <a:headEnd type="none" w="sm" len="sm"/>
                      <a:tailEnd type="none" w="sm" len="sm"/>
                    </a:lnL>
                    <a:lnT w="12650" cap="flat" cmpd="sng">
                      <a:solidFill>
                        <a:srgbClr val="009DD9"/>
                      </a:solidFill>
                      <a:prstDash val="solid"/>
                      <a:round/>
                      <a:headEnd type="none" w="sm" len="sm"/>
                      <a:tailEnd type="none" w="sm" len="sm"/>
                    </a:lnT>
                    <a:lnB w="12650" cap="flat" cmpd="sng">
                      <a:solidFill>
                        <a:srgbClr val="009DD9"/>
                      </a:solidFill>
                      <a:prstDash val="solid"/>
                      <a:round/>
                      <a:headEnd type="none" w="sm" len="sm"/>
                      <a:tailEnd type="none" w="sm" len="sm"/>
                    </a:lnB>
                    <a:solidFill>
                      <a:srgbClr val="009DD9"/>
                    </a:solidFill>
                  </a:tcPr>
                </a:tc>
                <a:tc>
                  <a:txBody>
                    <a:bodyPr/>
                    <a:lstStyle/>
                    <a:p>
                      <a:pPr marL="0" lvl="0" indent="0" algn="l" rtl="0">
                        <a:lnSpc>
                          <a:spcPct val="115000"/>
                        </a:lnSpc>
                        <a:spcBef>
                          <a:spcPts val="0"/>
                        </a:spcBef>
                        <a:spcAft>
                          <a:spcPts val="0"/>
                        </a:spcAft>
                        <a:buNone/>
                      </a:pPr>
                      <a:r>
                        <a:rPr lang="en" sz="1200" b="1">
                          <a:solidFill>
                            <a:srgbClr val="FFFFFF"/>
                          </a:solidFill>
                        </a:rPr>
                        <a:t>Percent of all Hospital Discharges that are Medicaid and Self-Pay</a:t>
                      </a:r>
                      <a:endParaRPr sz="1200" b="1">
                        <a:solidFill>
                          <a:srgbClr val="FFFFFF"/>
                        </a:solidFill>
                      </a:endParaRPr>
                    </a:p>
                  </a:txBody>
                  <a:tcPr marL="68575" marR="68575" marT="91425" marB="91425">
                    <a:lnR w="12650" cap="flat" cmpd="sng">
                      <a:solidFill>
                        <a:srgbClr val="009DD9"/>
                      </a:solidFill>
                      <a:prstDash val="solid"/>
                      <a:round/>
                      <a:headEnd type="none" w="sm" len="sm"/>
                      <a:tailEnd type="none" w="sm" len="sm"/>
                    </a:lnR>
                    <a:lnT w="12650" cap="flat" cmpd="sng">
                      <a:solidFill>
                        <a:srgbClr val="009DD9"/>
                      </a:solidFill>
                      <a:prstDash val="solid"/>
                      <a:round/>
                      <a:headEnd type="none" w="sm" len="sm"/>
                      <a:tailEnd type="none" w="sm" len="sm"/>
                    </a:lnT>
                    <a:lnB w="12650" cap="flat" cmpd="sng">
                      <a:solidFill>
                        <a:srgbClr val="009DD9"/>
                      </a:solidFill>
                      <a:prstDash val="solid"/>
                      <a:round/>
                      <a:headEnd type="none" w="sm" len="sm"/>
                      <a:tailEnd type="none" w="sm" len="sm"/>
                    </a:lnB>
                    <a:solidFill>
                      <a:srgbClr val="009DD9"/>
                    </a:solidFill>
                  </a:tcPr>
                </a:tc>
                <a:extLst>
                  <a:ext uri="{0D108BD9-81ED-4DB2-BD59-A6C34878D82A}">
                    <a16:rowId xmlns:a16="http://schemas.microsoft.com/office/drawing/2014/main" val="10000"/>
                  </a:ext>
                </a:extLst>
              </a:tr>
              <a:tr h="0">
                <a:tc>
                  <a:txBody>
                    <a:bodyPr/>
                    <a:lstStyle/>
                    <a:p>
                      <a:pPr marL="0" lvl="0" indent="0" algn="l" rtl="0">
                        <a:lnSpc>
                          <a:spcPct val="115000"/>
                        </a:lnSpc>
                        <a:spcBef>
                          <a:spcPts val="0"/>
                        </a:spcBef>
                        <a:spcAft>
                          <a:spcPts val="0"/>
                        </a:spcAft>
                        <a:buNone/>
                      </a:pPr>
                      <a:r>
                        <a:rPr lang="en" sz="1200" b="1"/>
                        <a:t>Bronx Lebanon, Fulton Division</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009DD9"/>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a:t>80%</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009DD9"/>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extLst>
                  <a:ext uri="{0D108BD9-81ED-4DB2-BD59-A6C34878D82A}">
                    <a16:rowId xmlns:a16="http://schemas.microsoft.com/office/drawing/2014/main" val="10001"/>
                  </a:ext>
                </a:extLst>
              </a:tr>
              <a:tr h="0">
                <a:tc>
                  <a:txBody>
                    <a:bodyPr/>
                    <a:lstStyle/>
                    <a:p>
                      <a:pPr marL="0" lvl="0" indent="0" algn="l" rtl="0">
                        <a:lnSpc>
                          <a:spcPct val="115000"/>
                        </a:lnSpc>
                        <a:spcBef>
                          <a:spcPts val="0"/>
                        </a:spcBef>
                        <a:spcAft>
                          <a:spcPts val="0"/>
                        </a:spcAft>
                        <a:buNone/>
                      </a:pPr>
                      <a:r>
                        <a:rPr lang="en" sz="1200" b="1"/>
                        <a:t>NYC H+H/Metropolitan</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72%</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lnSpc>
                          <a:spcPct val="115000"/>
                        </a:lnSpc>
                        <a:spcBef>
                          <a:spcPts val="0"/>
                        </a:spcBef>
                        <a:spcAft>
                          <a:spcPts val="0"/>
                        </a:spcAft>
                        <a:buNone/>
                      </a:pPr>
                      <a:r>
                        <a:rPr lang="en" sz="1200" b="1"/>
                        <a:t>University Hospital Brooklyn</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a:t>49%</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extLst>
                  <a:ext uri="{0D108BD9-81ED-4DB2-BD59-A6C34878D82A}">
                    <a16:rowId xmlns:a16="http://schemas.microsoft.com/office/drawing/2014/main" val="10003"/>
                  </a:ext>
                </a:extLst>
              </a:tr>
              <a:tr h="0">
                <a:tc>
                  <a:txBody>
                    <a:bodyPr/>
                    <a:lstStyle/>
                    <a:p>
                      <a:pPr marL="0" lvl="0" indent="0" algn="l" rtl="0">
                        <a:lnSpc>
                          <a:spcPct val="115000"/>
                        </a:lnSpc>
                        <a:spcBef>
                          <a:spcPts val="0"/>
                        </a:spcBef>
                        <a:spcAft>
                          <a:spcPts val="0"/>
                        </a:spcAft>
                        <a:buNone/>
                      </a:pPr>
                      <a:r>
                        <a:rPr lang="en" sz="1200" b="1"/>
                        <a:t>Montefiore Medical Center</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45%</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lnSpc>
                          <a:spcPct val="115000"/>
                        </a:lnSpc>
                        <a:spcBef>
                          <a:spcPts val="0"/>
                        </a:spcBef>
                        <a:spcAft>
                          <a:spcPts val="0"/>
                        </a:spcAft>
                        <a:buNone/>
                      </a:pPr>
                      <a:r>
                        <a:rPr lang="en" sz="1200" b="1"/>
                        <a:t>Mount Sinai Beth Israel</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a:t>38%</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extLst>
                  <a:ext uri="{0D108BD9-81ED-4DB2-BD59-A6C34878D82A}">
                    <a16:rowId xmlns:a16="http://schemas.microsoft.com/office/drawing/2014/main" val="10005"/>
                  </a:ext>
                </a:extLst>
              </a:tr>
              <a:tr h="0">
                <a:tc>
                  <a:txBody>
                    <a:bodyPr/>
                    <a:lstStyle/>
                    <a:p>
                      <a:pPr marL="0" lvl="0" indent="0" algn="l" rtl="0">
                        <a:lnSpc>
                          <a:spcPct val="115000"/>
                        </a:lnSpc>
                        <a:spcBef>
                          <a:spcPts val="0"/>
                        </a:spcBef>
                        <a:spcAft>
                          <a:spcPts val="0"/>
                        </a:spcAft>
                        <a:buNone/>
                      </a:pPr>
                      <a:r>
                        <a:rPr lang="en" sz="1200" b="1"/>
                        <a:t>New York Presbyterian Hospital</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31%</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l" rtl="0">
                        <a:lnSpc>
                          <a:spcPct val="115000"/>
                        </a:lnSpc>
                        <a:spcBef>
                          <a:spcPts val="0"/>
                        </a:spcBef>
                        <a:spcAft>
                          <a:spcPts val="0"/>
                        </a:spcAft>
                        <a:buNone/>
                      </a:pPr>
                      <a:r>
                        <a:rPr lang="en" sz="1200" b="1"/>
                        <a:t>Winthrop University Hospital</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tc>
                  <a:txBody>
                    <a:bodyPr/>
                    <a:lstStyle/>
                    <a:p>
                      <a:pPr marL="0" lvl="0" indent="0" algn="l" rtl="0">
                        <a:lnSpc>
                          <a:spcPct val="115000"/>
                        </a:lnSpc>
                        <a:spcBef>
                          <a:spcPts val="0"/>
                        </a:spcBef>
                        <a:spcAft>
                          <a:spcPts val="0"/>
                        </a:spcAft>
                        <a:buNone/>
                      </a:pPr>
                      <a:r>
                        <a:rPr lang="en" sz="1200"/>
                        <a:t>21%</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solidFill>
                      <a:srgbClr val="C4EEFF"/>
                    </a:solidFill>
                  </a:tcPr>
                </a:tc>
                <a:extLst>
                  <a:ext uri="{0D108BD9-81ED-4DB2-BD59-A6C34878D82A}">
                    <a16:rowId xmlns:a16="http://schemas.microsoft.com/office/drawing/2014/main" val="10007"/>
                  </a:ext>
                </a:extLst>
              </a:tr>
              <a:tr h="0">
                <a:tc>
                  <a:txBody>
                    <a:bodyPr/>
                    <a:lstStyle/>
                    <a:p>
                      <a:pPr marL="0" lvl="0" indent="0" algn="l" rtl="0">
                        <a:lnSpc>
                          <a:spcPct val="115000"/>
                        </a:lnSpc>
                        <a:spcBef>
                          <a:spcPts val="0"/>
                        </a:spcBef>
                        <a:spcAft>
                          <a:spcPts val="0"/>
                        </a:spcAft>
                        <a:buNone/>
                      </a:pPr>
                      <a:r>
                        <a:rPr lang="en" sz="1200" b="1"/>
                        <a:t>Memorial Sloan Kettering</a:t>
                      </a:r>
                      <a:endParaRPr sz="1200" b="1"/>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8%</a:t>
                      </a:r>
                      <a:endParaRPr sz="1200"/>
                    </a:p>
                  </a:txBody>
                  <a:tcPr marL="68575" marR="68575" marT="91425" marB="91425">
                    <a:lnL w="12650" cap="flat" cmpd="sng">
                      <a:solidFill>
                        <a:srgbClr val="4FCDFF"/>
                      </a:solidFill>
                      <a:prstDash val="solid"/>
                      <a:round/>
                      <a:headEnd type="none" w="sm" len="sm"/>
                      <a:tailEnd type="none" w="sm" len="sm"/>
                    </a:lnL>
                    <a:lnR w="12650" cap="flat" cmpd="sng">
                      <a:solidFill>
                        <a:srgbClr val="4FCDFF"/>
                      </a:solidFill>
                      <a:prstDash val="solid"/>
                      <a:round/>
                      <a:headEnd type="none" w="sm" len="sm"/>
                      <a:tailEnd type="none" w="sm" len="sm"/>
                    </a:lnR>
                    <a:lnT w="12650" cap="flat" cmpd="sng">
                      <a:solidFill>
                        <a:srgbClr val="4FCDFF"/>
                      </a:solidFill>
                      <a:prstDash val="solid"/>
                      <a:round/>
                      <a:headEnd type="none" w="sm" len="sm"/>
                      <a:tailEnd type="none" w="sm" len="sm"/>
                    </a:lnT>
                    <a:lnB w="12650" cap="flat" cmpd="sng">
                      <a:solidFill>
                        <a:srgbClr val="4FCDFF"/>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2692800" y="2214900"/>
            <a:ext cx="3758400" cy="7137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b="1">
                <a:solidFill>
                  <a:srgbClr val="000000"/>
                </a:solidFill>
              </a:rPr>
              <a:t>ICP Allocation</a:t>
            </a:r>
            <a:endParaRPr sz="3520" b="1">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2"/>
        <p:cNvGrpSpPr/>
        <p:nvPr/>
      </p:nvGrpSpPr>
      <p:grpSpPr>
        <a:xfrm>
          <a:off x="0" y="0"/>
          <a:ext cx="0" cy="0"/>
          <a:chOff x="0" y="0"/>
          <a:chExt cx="0" cy="0"/>
        </a:xfrm>
      </p:grpSpPr>
      <p:pic>
        <p:nvPicPr>
          <p:cNvPr id="103" name="Google Shape;103;p20"/>
          <p:cNvPicPr preferRelativeResize="0"/>
          <p:nvPr/>
        </p:nvPicPr>
        <p:blipFill>
          <a:blip r:embed="rId3">
            <a:alphaModFix/>
          </a:blip>
          <a:stretch>
            <a:fillRect/>
          </a:stretch>
        </p:blipFill>
        <p:spPr>
          <a:xfrm>
            <a:off x="235325" y="1860313"/>
            <a:ext cx="3258150" cy="2318425"/>
          </a:xfrm>
          <a:prstGeom prst="rect">
            <a:avLst/>
          </a:prstGeom>
          <a:noFill/>
          <a:ln>
            <a:noFill/>
          </a:ln>
        </p:spPr>
      </p:pic>
      <p:pic>
        <p:nvPicPr>
          <p:cNvPr id="104" name="Google Shape;104;p20"/>
          <p:cNvPicPr preferRelativeResize="0"/>
          <p:nvPr/>
        </p:nvPicPr>
        <p:blipFill>
          <a:blip r:embed="rId4">
            <a:alphaModFix/>
          </a:blip>
          <a:stretch>
            <a:fillRect/>
          </a:stretch>
        </p:blipFill>
        <p:spPr>
          <a:xfrm>
            <a:off x="5613425" y="1818874"/>
            <a:ext cx="3381798" cy="2401300"/>
          </a:xfrm>
          <a:prstGeom prst="rect">
            <a:avLst/>
          </a:prstGeom>
          <a:noFill/>
          <a:ln>
            <a:noFill/>
          </a:ln>
        </p:spPr>
      </p:pic>
      <p:pic>
        <p:nvPicPr>
          <p:cNvPr id="105" name="Google Shape;105;p20"/>
          <p:cNvPicPr preferRelativeResize="0"/>
          <p:nvPr/>
        </p:nvPicPr>
        <p:blipFill>
          <a:blip r:embed="rId5">
            <a:alphaModFix/>
          </a:blip>
          <a:stretch>
            <a:fillRect/>
          </a:stretch>
        </p:blipFill>
        <p:spPr>
          <a:xfrm>
            <a:off x="3293625" y="2352563"/>
            <a:ext cx="2559475" cy="1333900"/>
          </a:xfrm>
          <a:prstGeom prst="rect">
            <a:avLst/>
          </a:prstGeom>
          <a:noFill/>
          <a:ln>
            <a:noFill/>
          </a:ln>
        </p:spPr>
      </p:pic>
      <p:sp>
        <p:nvSpPr>
          <p:cNvPr id="106" name="Google Shape;106;p20"/>
          <p:cNvSpPr txBox="1"/>
          <p:nvPr/>
        </p:nvSpPr>
        <p:spPr>
          <a:xfrm>
            <a:off x="6087075" y="908350"/>
            <a:ext cx="24345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latin typeface="Old Standard TT"/>
                <a:ea typeface="Old Standard TT"/>
                <a:cs typeface="Old Standard TT"/>
                <a:sym typeface="Old Standard TT"/>
              </a:rPr>
              <a:t>Percent of ICP</a:t>
            </a:r>
            <a:endParaRPr sz="2700">
              <a:latin typeface="Old Standard TT"/>
              <a:ea typeface="Old Standard TT"/>
              <a:cs typeface="Old Standard TT"/>
              <a:sym typeface="Old Standard TT"/>
            </a:endParaRPr>
          </a:p>
        </p:txBody>
      </p:sp>
      <p:sp>
        <p:nvSpPr>
          <p:cNvPr id="107" name="Google Shape;107;p20"/>
          <p:cNvSpPr txBox="1"/>
          <p:nvPr/>
        </p:nvSpPr>
        <p:spPr>
          <a:xfrm>
            <a:off x="207200" y="700600"/>
            <a:ext cx="33144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a:latin typeface="Old Standard TT"/>
                <a:ea typeface="Old Standard TT"/>
                <a:cs typeface="Old Standard TT"/>
                <a:sym typeface="Old Standard TT"/>
              </a:rPr>
              <a:t>Percent of Total Uninsured Patients</a:t>
            </a:r>
            <a:endParaRPr sz="2700">
              <a:latin typeface="Old Standard TT"/>
              <a:ea typeface="Old Standard TT"/>
              <a:cs typeface="Old Standard TT"/>
              <a:sym typeface="Old Standard TT"/>
            </a:endParaRPr>
          </a:p>
        </p:txBody>
      </p:sp>
      <p:sp>
        <p:nvSpPr>
          <p:cNvPr id="108" name="Google Shape;108;p20"/>
          <p:cNvSpPr txBox="1"/>
          <p:nvPr/>
        </p:nvSpPr>
        <p:spPr>
          <a:xfrm>
            <a:off x="7339225" y="2113875"/>
            <a:ext cx="648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FFFFFF"/>
                </a:solidFill>
              </a:rPr>
              <a:t>15%</a:t>
            </a:r>
            <a:endParaRPr sz="1600" b="1">
              <a:solidFill>
                <a:srgbClr val="FFFFFF"/>
              </a:solidFill>
            </a:endParaRPr>
          </a:p>
        </p:txBody>
      </p:sp>
      <p:sp>
        <p:nvSpPr>
          <p:cNvPr id="109" name="Google Shape;109;p20"/>
          <p:cNvSpPr txBox="1"/>
          <p:nvPr/>
        </p:nvSpPr>
        <p:spPr>
          <a:xfrm>
            <a:off x="6505450" y="2303500"/>
            <a:ext cx="648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FFFFFF"/>
                </a:solidFill>
              </a:rPr>
              <a:t>25%</a:t>
            </a:r>
            <a:endParaRPr sz="1600" b="1">
              <a:solidFill>
                <a:srgbClr val="FFFFFF"/>
              </a:solidFill>
            </a:endParaRPr>
          </a:p>
        </p:txBody>
      </p:sp>
      <p:sp>
        <p:nvSpPr>
          <p:cNvPr id="110" name="Google Shape;110;p20"/>
          <p:cNvSpPr txBox="1"/>
          <p:nvPr/>
        </p:nvSpPr>
        <p:spPr>
          <a:xfrm>
            <a:off x="7221300" y="3342675"/>
            <a:ext cx="648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FFFFFF"/>
                </a:solidFill>
              </a:rPr>
              <a:t>60%</a:t>
            </a:r>
            <a:endParaRPr sz="1600" b="1">
              <a:solidFill>
                <a:srgbClr val="FFFFFF"/>
              </a:solidFill>
            </a:endParaRPr>
          </a:p>
        </p:txBody>
      </p:sp>
      <p:sp>
        <p:nvSpPr>
          <p:cNvPr id="111" name="Google Shape;111;p20"/>
          <p:cNvSpPr txBox="1"/>
          <p:nvPr/>
        </p:nvSpPr>
        <p:spPr>
          <a:xfrm>
            <a:off x="1322400" y="2064275"/>
            <a:ext cx="648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FFFFFF"/>
                </a:solidFill>
              </a:rPr>
              <a:t>13%</a:t>
            </a:r>
            <a:endParaRPr sz="1600" b="1">
              <a:solidFill>
                <a:srgbClr val="FFFFFF"/>
              </a:solidFill>
            </a:endParaRPr>
          </a:p>
        </p:txBody>
      </p:sp>
      <p:sp>
        <p:nvSpPr>
          <p:cNvPr id="112" name="Google Shape;112;p20"/>
          <p:cNvSpPr txBox="1"/>
          <p:nvPr/>
        </p:nvSpPr>
        <p:spPr>
          <a:xfrm>
            <a:off x="932725" y="2931300"/>
            <a:ext cx="648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FFFFFF"/>
                </a:solidFill>
              </a:rPr>
              <a:t>29%</a:t>
            </a:r>
            <a:endParaRPr sz="1600" b="1">
              <a:solidFill>
                <a:srgbClr val="FFFFFF"/>
              </a:solidFill>
            </a:endParaRPr>
          </a:p>
        </p:txBody>
      </p:sp>
      <p:sp>
        <p:nvSpPr>
          <p:cNvPr id="113" name="Google Shape;113;p20"/>
          <p:cNvSpPr txBox="1"/>
          <p:nvPr/>
        </p:nvSpPr>
        <p:spPr>
          <a:xfrm>
            <a:off x="2156500" y="2931300"/>
            <a:ext cx="648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FFFFFF"/>
                </a:solidFill>
              </a:rPr>
              <a:t>58%</a:t>
            </a:r>
            <a:endParaRPr sz="1600" b="1">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520050" y="445025"/>
            <a:ext cx="8103900" cy="572700"/>
          </a:xfrm>
          <a:prstGeom prst="rect">
            <a:avLst/>
          </a:prstGeom>
          <a:no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rgbClr val="000000"/>
                </a:solidFill>
              </a:rPr>
              <a:t>ICP Funding Compared to Uninsured Losses</a:t>
            </a:r>
            <a:endParaRPr>
              <a:solidFill>
                <a:srgbClr val="000000"/>
              </a:solidFill>
            </a:endParaRPr>
          </a:p>
        </p:txBody>
      </p:sp>
      <p:pic>
        <p:nvPicPr>
          <p:cNvPr id="119" name="Google Shape;119;p21"/>
          <p:cNvPicPr preferRelativeResize="0"/>
          <p:nvPr/>
        </p:nvPicPr>
        <p:blipFill>
          <a:blip r:embed="rId3">
            <a:alphaModFix/>
          </a:blip>
          <a:stretch>
            <a:fillRect/>
          </a:stretch>
        </p:blipFill>
        <p:spPr>
          <a:xfrm>
            <a:off x="152400" y="1181325"/>
            <a:ext cx="8839199" cy="3587261"/>
          </a:xfrm>
          <a:prstGeom prst="rect">
            <a:avLst/>
          </a:prstGeom>
          <a:noFill/>
          <a:ln>
            <a:noFill/>
          </a:ln>
        </p:spPr>
      </p:pic>
    </p:spTree>
  </p:cSld>
  <p:clrMapOvr>
    <a:masterClrMapping/>
  </p:clrMapOvr>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2189</Words>
  <Application>Microsoft Macintosh PowerPoint</Application>
  <PresentationFormat>On-screen Show (16:9)</PresentationFormat>
  <Paragraphs>259</Paragraphs>
  <Slides>31</Slides>
  <Notes>31</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Old Standard TT</vt:lpstr>
      <vt:lpstr>Roboto</vt:lpstr>
      <vt:lpstr>Paperback</vt:lpstr>
      <vt:lpstr>FUND OUR SAFETY NET: FIX ICP ALLOCATION!</vt:lpstr>
      <vt:lpstr>PowerPoint Presentation</vt:lpstr>
      <vt:lpstr>What is the Indigent Care Pool (ICP)?</vt:lpstr>
      <vt:lpstr>Safety Net Hospitals</vt:lpstr>
      <vt:lpstr>DSH Funding is Meant to Only go to Safety Net Hospitals. NY is One of Only Three States that Provides DSH Funding to 90% of its Hospitals.</vt:lpstr>
      <vt:lpstr>PowerPoint Presentation</vt:lpstr>
      <vt:lpstr>ICP Allocation</vt:lpstr>
      <vt:lpstr>PowerPoint Presentation</vt:lpstr>
      <vt:lpstr>ICP Funding Compared to Uninsured Losses</vt:lpstr>
      <vt:lpstr>PowerPoint Presentation</vt:lpstr>
      <vt:lpstr>PowerPoint Presentation</vt:lpstr>
      <vt:lpstr>Racial Demographic in Safety Net Hospitals</vt:lpstr>
      <vt:lpstr>Why is ICP funding allocation so inequitable?</vt:lpstr>
      <vt:lpstr>Why is ICP funding allocated in this way?</vt:lpstr>
      <vt:lpstr>Medicaid Cuts Will Affect Safety Net Hospitals More Than Private Hospitals</vt:lpstr>
      <vt:lpstr>Medicaid Cuts Will Affect Safety Net Hospitals More</vt:lpstr>
      <vt:lpstr>Safety Net Neighborhood Demographics</vt:lpstr>
      <vt:lpstr>Bill S5954/A6883 addresses some of the fiscal drivers of racial inequities in healthcare</vt:lpstr>
      <vt:lpstr>Asking for Mount Sinai to Sign onto Goals to Oppose Medicaid Cuts and Support Restructuring of ICP Funding</vt:lpstr>
      <vt:lpstr>Asking for Mount Sinai to Sign onto Medicaid Matters Goals to Oppose Medicaid Cuts and Support Restructuring of ICP Funding</vt:lpstr>
      <vt:lpstr>Our moment to lead academic health centers</vt:lpstr>
      <vt:lpstr>PowerPoint Presentation</vt:lpstr>
      <vt:lpstr>Actions!</vt:lpstr>
      <vt:lpstr>#1 Sign Petition Endorsed by ...</vt:lpstr>
      <vt:lpstr>#2 Sign Mount Sinai Specific Petition</vt:lpstr>
      <vt:lpstr>#3 Submit Statements</vt:lpstr>
      <vt:lpstr>#4 Share on Social Media</vt:lpstr>
      <vt:lpstr>PowerPoint Presentation</vt:lpstr>
      <vt:lpstr>Safety Net Hospitals</vt:lpstr>
      <vt:lpstr>Safety Net Hospitals (continued)</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 OUR SAFETY NET: FIX ICP ALLOCATION!</dc:title>
  <cp:lastModifiedBy>Pero, Adriana</cp:lastModifiedBy>
  <cp:revision>1</cp:revision>
  <dcterms:modified xsi:type="dcterms:W3CDTF">2021-07-22T02:51:29Z</dcterms:modified>
</cp:coreProperties>
</file>